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2"/>
  </p:notesMasterIdLst>
  <p:sldIdLst>
    <p:sldId id="256" r:id="rId2"/>
    <p:sldId id="271" r:id="rId3"/>
    <p:sldId id="289" r:id="rId4"/>
    <p:sldId id="316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300" r:id="rId14"/>
    <p:sldId id="299" r:id="rId15"/>
    <p:sldId id="298" r:id="rId16"/>
    <p:sldId id="301" r:id="rId17"/>
    <p:sldId id="302" r:id="rId18"/>
    <p:sldId id="307" r:id="rId19"/>
    <p:sldId id="303" r:id="rId20"/>
    <p:sldId id="304" r:id="rId21"/>
    <p:sldId id="308" r:id="rId22"/>
    <p:sldId id="309" r:id="rId23"/>
    <p:sldId id="305" r:id="rId24"/>
    <p:sldId id="311" r:id="rId25"/>
    <p:sldId id="317" r:id="rId26"/>
    <p:sldId id="306" r:id="rId27"/>
    <p:sldId id="313" r:id="rId28"/>
    <p:sldId id="314" r:id="rId29"/>
    <p:sldId id="318" r:id="rId30"/>
    <p:sldId id="288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486"/>
    <a:srgbClr val="5B9BD5"/>
    <a:srgbClr val="02C3C6"/>
    <a:srgbClr val="FF6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/>
    <p:restoredTop sz="94650"/>
  </p:normalViewPr>
  <p:slideViewPr>
    <p:cSldViewPr snapToGrid="0">
      <p:cViewPr>
        <p:scale>
          <a:sx n="85" d="100"/>
          <a:sy n="85" d="100"/>
        </p:scale>
        <p:origin x="171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30112011871173"/>
          <c:y val="3.377163778083643E-2"/>
          <c:w val="0.79323581343890004"/>
          <c:h val="0.74270479440252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6C68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0.13017999999999999</c:v>
                </c:pt>
                <c:pt idx="1">
                  <c:v>0.1497</c:v>
                </c:pt>
                <c:pt idx="2">
                  <c:v>0.14660000000000001</c:v>
                </c:pt>
                <c:pt idx="3">
                  <c:v>0.16850000000000001</c:v>
                </c:pt>
                <c:pt idx="4">
                  <c:v>0.1186</c:v>
                </c:pt>
                <c:pt idx="5">
                  <c:v>1.1999999999999999E-3</c:v>
                </c:pt>
                <c:pt idx="6">
                  <c:v>0.107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1B-B649-97F2-D189F04F0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2C3C6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2.4899999999999999E-2</c:v>
                </c:pt>
                <c:pt idx="1">
                  <c:v>4.1200000000000001E-2</c:v>
                </c:pt>
                <c:pt idx="2">
                  <c:v>3.0759999999999999E-2</c:v>
                </c:pt>
                <c:pt idx="3">
                  <c:v>4.3099999999999999E-2</c:v>
                </c:pt>
                <c:pt idx="4">
                  <c:v>2.8199999999999999E-2</c:v>
                </c:pt>
                <c:pt idx="5">
                  <c:v>0</c:v>
                </c:pt>
                <c:pt idx="6">
                  <c:v>1.01E-2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1B-B649-97F2-D189F04F0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04844815"/>
        <c:axId val="1505442175"/>
      </c:barChart>
      <c:catAx>
        <c:axId val="15048448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05442175"/>
        <c:crosses val="autoZero"/>
        <c:auto val="1"/>
        <c:lblAlgn val="ctr"/>
        <c:lblOffset val="100"/>
        <c:noMultiLvlLbl val="0"/>
      </c:catAx>
      <c:valAx>
        <c:axId val="1505442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R"/>
          </a:p>
        </c:txPr>
        <c:crossAx val="1504844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72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219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75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33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74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47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487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28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78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7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592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8340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128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044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2476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378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168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9976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920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752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275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407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50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524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d85e57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d85e574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11d85e5747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8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ertura">
  <p:cSld name="Apertur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7;p2"/>
          <p:cNvCxnSpPr/>
          <p:nvPr/>
        </p:nvCxnSpPr>
        <p:spPr>
          <a:xfrm>
            <a:off x="7772400" y="0"/>
            <a:ext cx="4419600" cy="529006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847724" y="2801148"/>
            <a:ext cx="10363200" cy="72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3" y="877587"/>
            <a:ext cx="1687923" cy="99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61472" y="0"/>
            <a:ext cx="12332874" cy="6954050"/>
          </a:xfrm>
          <a:prstGeom prst="rect">
            <a:avLst/>
          </a:prstGeom>
          <a:solidFill>
            <a:srgbClr val="7578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47442" y="991240"/>
            <a:ext cx="9641586" cy="562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0000"/>
              <a:buFont typeface="Calibri"/>
              <a:buNone/>
              <a:defRPr sz="10000" b="1" u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92664" y="596353"/>
            <a:ext cx="1957500" cy="57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472091" y="1374126"/>
            <a:ext cx="1804512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F78"/>
              </a:buClr>
              <a:buSzPts val="3200"/>
              <a:buFont typeface="Calibri"/>
              <a:buNone/>
              <a:defRPr sz="3200" u="sng">
                <a:solidFill>
                  <a:srgbClr val="2F4F7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252993" y="1381271"/>
            <a:ext cx="4459763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9270" y="1375442"/>
            <a:ext cx="1692731" cy="498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 IMAGEN - SOLO TEXTO CON FONDO AZUL">
  <p:cSld name="SIN IMAGEN - SOLO TEXTO CON FONDO AZU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776888" y="1578772"/>
            <a:ext cx="1804512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u="sng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776889" y="2257425"/>
            <a:ext cx="7538563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776889" y="4041775"/>
            <a:ext cx="7538563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925" y="310731"/>
            <a:ext cx="1049621" cy="36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925" y="310731"/>
            <a:ext cx="1049621" cy="3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99270" y="1375442"/>
            <a:ext cx="1692731" cy="49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838200" y="11601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3600"/>
              <a:buFont typeface="Calibri"/>
              <a:buNone/>
              <a:defRPr sz="3600" b="0" i="0" u="sng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838200" y="2758567"/>
            <a:ext cx="10515600" cy="341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58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491227" y="4572973"/>
            <a:ext cx="2586504" cy="431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491228" y="5089158"/>
            <a:ext cx="4394418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1491227" y="4429234"/>
            <a:ext cx="6577009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</a:p>
          <a:p>
            <a:pPr lvl="0">
              <a:lnSpc>
                <a:spcPct val="150000"/>
              </a:lnSpc>
              <a:buClr>
                <a:srgbClr val="00558C"/>
              </a:buClr>
              <a:buSzPts val="2400"/>
            </a:pPr>
            <a:r>
              <a:rPr lang="en-US" sz="2400" b="1" dirty="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PREDICCIÓN DE CANCELACIONES</a:t>
            </a:r>
            <a:endParaRPr sz="2400" b="1" u="none" dirty="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405333" y="5520672"/>
            <a:ext cx="3978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endParaRPr/>
          </a:p>
        </p:txBody>
      </p:sp>
      <p:sp>
        <p:nvSpPr>
          <p:cNvPr id="8" name="Google Shape;44;p6">
            <a:extLst>
              <a:ext uri="{FF2B5EF4-FFF2-40B4-BE49-F238E27FC236}">
                <a16:creationId xmlns:a16="http://schemas.microsoft.com/office/drawing/2014/main" id="{469B849F-A41D-724D-ACEB-203D0EBD1D7F}"/>
              </a:ext>
            </a:extLst>
          </p:cNvPr>
          <p:cNvSpPr txBox="1"/>
          <p:nvPr/>
        </p:nvSpPr>
        <p:spPr>
          <a:xfrm>
            <a:off x="9847531" y="5797671"/>
            <a:ext cx="2678906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30/03/2022</a:t>
            </a:r>
            <a:endParaRPr sz="2400" u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4;p6">
            <a:extLst>
              <a:ext uri="{FF2B5EF4-FFF2-40B4-BE49-F238E27FC236}">
                <a16:creationId xmlns:a16="http://schemas.microsoft.com/office/drawing/2014/main" id="{BC3C3A67-6AEE-FC4C-BF0C-3483B5A37465}"/>
              </a:ext>
            </a:extLst>
          </p:cNvPr>
          <p:cNvSpPr txBox="1"/>
          <p:nvPr/>
        </p:nvSpPr>
        <p:spPr>
          <a:xfrm>
            <a:off x="1382779" y="6017645"/>
            <a:ext cx="2277584" cy="4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82.05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Predictivo</a:t>
            </a: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;p6">
            <a:extLst>
              <a:ext uri="{FF2B5EF4-FFF2-40B4-BE49-F238E27FC236}">
                <a16:creationId xmlns:a16="http://schemas.microsoft.com/office/drawing/2014/main" id="{23C1EE21-F428-5B4A-8B7E-D96FB30610EB}"/>
              </a:ext>
            </a:extLst>
          </p:cNvPr>
          <p:cNvSpPr txBox="1"/>
          <p:nvPr/>
        </p:nvSpPr>
        <p:spPr>
          <a:xfrm>
            <a:off x="9474947" y="1032717"/>
            <a:ext cx="2277584" cy="4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SOFÍA BURZACO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25C79-B4FE-E3B5-18D3-AAD1E131F31A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5AD2C-ADF3-9ABC-1E55-89FD16C9EB33}"/>
              </a:ext>
            </a:extLst>
          </p:cNvPr>
          <p:cNvSpPr txBox="1"/>
          <p:nvPr/>
        </p:nvSpPr>
        <p:spPr>
          <a:xfrm>
            <a:off x="789544" y="1128970"/>
            <a:ext cx="3647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Outliers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957F9B-AE8C-7D4B-C77B-5D4348DED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" t="2579"/>
          <a:stretch/>
        </p:blipFill>
        <p:spPr>
          <a:xfrm>
            <a:off x="318652" y="2354766"/>
            <a:ext cx="2923311" cy="1843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5D23E-F3DA-721E-36AA-CA4E246651EA}"/>
              </a:ext>
            </a:extLst>
          </p:cNvPr>
          <p:cNvSpPr txBox="1"/>
          <p:nvPr/>
        </p:nvSpPr>
        <p:spPr>
          <a:xfrm>
            <a:off x="1325616" y="1809429"/>
            <a:ext cx="128502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Quantity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F1B014-257B-F6A1-8505-F66DC017A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068" y="2354766"/>
            <a:ext cx="2818382" cy="1843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C344C3-D323-8F4B-995B-3A34BFFD5011}"/>
              </a:ext>
            </a:extLst>
          </p:cNvPr>
          <p:cNvSpPr txBox="1"/>
          <p:nvPr/>
        </p:nvSpPr>
        <p:spPr>
          <a:xfrm>
            <a:off x="4244747" y="1795728"/>
            <a:ext cx="128502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Postage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44E8989-92DC-417A-6587-3040ADBE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342" y="2354766"/>
            <a:ext cx="2818382" cy="1771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926ED-FC88-8B0C-B608-C088C37FB1BC}"/>
              </a:ext>
            </a:extLst>
          </p:cNvPr>
          <p:cNvSpPr txBox="1"/>
          <p:nvPr/>
        </p:nvSpPr>
        <p:spPr>
          <a:xfrm>
            <a:off x="7671450" y="1814793"/>
            <a:ext cx="97378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Price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2EAFA1-F3AE-63FB-F7A8-2994195A9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17" y="4412772"/>
            <a:ext cx="2890385" cy="18318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F3EA2B-DCAE-0EB7-7F84-D62CC2BD6A21}"/>
              </a:ext>
            </a:extLst>
          </p:cNvPr>
          <p:cNvSpPr txBox="1"/>
          <p:nvPr/>
        </p:nvSpPr>
        <p:spPr>
          <a:xfrm>
            <a:off x="1397713" y="6217482"/>
            <a:ext cx="128502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Amount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F9A9D7-2B81-69C1-2819-BD809BE1B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342" y="4412772"/>
            <a:ext cx="2890384" cy="18223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048C9E-DC13-8BCD-3431-A52DB5F96409}"/>
              </a:ext>
            </a:extLst>
          </p:cNvPr>
          <p:cNvSpPr txBox="1"/>
          <p:nvPr/>
        </p:nvSpPr>
        <p:spPr>
          <a:xfrm>
            <a:off x="7671450" y="6186871"/>
            <a:ext cx="128502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Total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2580E509-5A24-D066-D0F2-D075E3D5F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2165" y="4412772"/>
            <a:ext cx="2741790" cy="17740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5C6948-FDD7-17BA-D31F-DBDA40EED5D4}"/>
              </a:ext>
            </a:extLst>
          </p:cNvPr>
          <p:cNvSpPr txBox="1"/>
          <p:nvPr/>
        </p:nvSpPr>
        <p:spPr>
          <a:xfrm>
            <a:off x="4448114" y="6217482"/>
            <a:ext cx="128502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Items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5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5079F-E90E-A390-879B-F3975996F5DD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B7B273-F897-795D-CC94-F3452D26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61" y="1194816"/>
            <a:ext cx="8493953" cy="5019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AFE71-9E4C-5A96-318F-4A5126F531ED}"/>
              </a:ext>
            </a:extLst>
          </p:cNvPr>
          <p:cNvSpPr txBox="1"/>
          <p:nvPr/>
        </p:nvSpPr>
        <p:spPr>
          <a:xfrm>
            <a:off x="2155828" y="643546"/>
            <a:ext cx="516843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Correlación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entre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cuantitativas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03B57-2C1F-4B99-E5F2-301D54308D26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43BE952-55D7-6231-24DD-B06DF3450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" r="1615"/>
          <a:stretch/>
        </p:blipFill>
        <p:spPr>
          <a:xfrm>
            <a:off x="729383" y="1302019"/>
            <a:ext cx="5030362" cy="535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70D5B-68AA-C3CE-BBE4-C37F710ADCE4}"/>
              </a:ext>
            </a:extLst>
          </p:cNvPr>
          <p:cNvSpPr txBox="1"/>
          <p:nvPr/>
        </p:nvSpPr>
        <p:spPr>
          <a:xfrm>
            <a:off x="6432256" y="2323718"/>
            <a:ext cx="3796311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Correlación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entre Cancellation y las variables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cuantitativas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FC656-FA64-0480-4FE2-D0D1E14CAA27}"/>
              </a:ext>
            </a:extLst>
          </p:cNvPr>
          <p:cNvSpPr txBox="1"/>
          <p:nvPr/>
        </p:nvSpPr>
        <p:spPr>
          <a:xfrm>
            <a:off x="6653700" y="3518619"/>
            <a:ext cx="302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función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pointbiserial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ninguna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demostró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tener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correlación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considerable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6C82F-E146-E310-04FC-3CE06BF301A4}"/>
              </a:ext>
            </a:extLst>
          </p:cNvPr>
          <p:cNvSpPr txBox="1"/>
          <p:nvPr/>
        </p:nvSpPr>
        <p:spPr>
          <a:xfrm>
            <a:off x="1485268" y="774122"/>
            <a:ext cx="516843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Correlación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entre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cualitativas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9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D66B8-8096-9FA8-F08B-07FED1309FC3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6C5B936-3046-CC66-D8D2-1A5AEDF07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 r="16851" b="4744"/>
          <a:stretch/>
        </p:blipFill>
        <p:spPr>
          <a:xfrm>
            <a:off x="797528" y="1925846"/>
            <a:ext cx="4979818" cy="410605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5112D7-6CED-0F30-6EB6-042C58931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7" b="5701"/>
          <a:stretch/>
        </p:blipFill>
        <p:spPr>
          <a:xfrm>
            <a:off x="6096000" y="2054577"/>
            <a:ext cx="4488417" cy="3977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EBB46-A653-F69F-89EC-3ECD8A0FC145}"/>
              </a:ext>
            </a:extLst>
          </p:cNvPr>
          <p:cNvSpPr txBox="1"/>
          <p:nvPr/>
        </p:nvSpPr>
        <p:spPr>
          <a:xfrm>
            <a:off x="949518" y="1029028"/>
            <a:ext cx="876494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Distribución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las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órdenes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rgbClr val="FF6C68"/>
                </a:solidFill>
                <a:cs typeface="Arial" pitchFamily="34" charset="0"/>
              </a:rPr>
              <a:t>completadas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y las </a:t>
            </a:r>
            <a:r>
              <a:rPr lang="en-US" altLang="ko-KR" sz="2000" b="1" dirty="0" err="1">
                <a:solidFill>
                  <a:srgbClr val="02C3C6"/>
                </a:solidFill>
                <a:cs typeface="Arial" pitchFamily="34" charset="0"/>
              </a:rPr>
              <a:t>canceladas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296F8-E48A-0F60-18DD-3C1F633B484C}"/>
              </a:ext>
            </a:extLst>
          </p:cNvPr>
          <p:cNvSpPr txBox="1"/>
          <p:nvPr/>
        </p:nvSpPr>
        <p:spPr>
          <a:xfrm>
            <a:off x="6957003" y="2487526"/>
            <a:ext cx="850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bg1"/>
                </a:solidFill>
              </a:rPr>
              <a:t>82,17%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B1AD0-834C-A9B4-7FBB-D89A083C7BBC}"/>
              </a:ext>
            </a:extLst>
          </p:cNvPr>
          <p:cNvSpPr txBox="1"/>
          <p:nvPr/>
        </p:nvSpPr>
        <p:spPr>
          <a:xfrm>
            <a:off x="8454006" y="5044956"/>
            <a:ext cx="90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bg1"/>
                </a:solidFill>
              </a:rPr>
              <a:t>17,83%</a:t>
            </a:r>
          </a:p>
        </p:txBody>
      </p:sp>
    </p:spTree>
    <p:extLst>
      <p:ext uri="{BB962C8B-B14F-4D97-AF65-F5344CB8AC3E}">
        <p14:creationId xmlns:p14="http://schemas.microsoft.com/office/powerpoint/2010/main" val="9497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13B03-399F-F98F-1803-C566292E1306}"/>
              </a:ext>
            </a:extLst>
          </p:cNvPr>
          <p:cNvSpPr txBox="1"/>
          <p:nvPr/>
        </p:nvSpPr>
        <p:spPr>
          <a:xfrm>
            <a:off x="8320468" y="4133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0E53C9C-2A84-1AFE-69B0-17AA937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70" y="3876523"/>
            <a:ext cx="5487970" cy="2663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200D5-1BE9-9C12-2CEC-03B8269E1681}"/>
              </a:ext>
            </a:extLst>
          </p:cNvPr>
          <p:cNvSpPr txBox="1"/>
          <p:nvPr/>
        </p:nvSpPr>
        <p:spPr>
          <a:xfrm>
            <a:off x="9728143" y="6174571"/>
            <a:ext cx="97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dirty="0">
                <a:solidFill>
                  <a:srgbClr val="0D5486"/>
                </a:solidFill>
              </a:rPr>
              <a:t>94,4%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9A3C0-4C98-FEFE-7BE7-A78944296AC4}"/>
              </a:ext>
            </a:extLst>
          </p:cNvPr>
          <p:cNvSpPr txBox="1"/>
          <p:nvPr/>
        </p:nvSpPr>
        <p:spPr>
          <a:xfrm>
            <a:off x="494338" y="4747523"/>
            <a:ext cx="16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3200" b="1" dirty="0">
                <a:solidFill>
                  <a:schemeClr val="bg1">
                    <a:lumMod val="50000"/>
                  </a:schemeClr>
                </a:solidFill>
              </a:rPr>
              <a:t>98,77%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CE1D8-D5C8-B63D-704A-3F436A97BC89}"/>
              </a:ext>
            </a:extLst>
          </p:cNvPr>
          <p:cNvSpPr txBox="1"/>
          <p:nvPr/>
        </p:nvSpPr>
        <p:spPr>
          <a:xfrm>
            <a:off x="2133409" y="4670578"/>
            <a:ext cx="1804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 las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realizadas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un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país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europeo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A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D42EF-61AB-B0BD-2E67-2CB43903D3C0}"/>
              </a:ext>
            </a:extLst>
          </p:cNvPr>
          <p:cNvSpPr txBox="1"/>
          <p:nvPr/>
        </p:nvSpPr>
        <p:spPr>
          <a:xfrm>
            <a:off x="694381" y="5498956"/>
            <a:ext cx="16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3200" b="1" dirty="0">
                <a:solidFill>
                  <a:srgbClr val="5B9BD5"/>
                </a:solidFill>
              </a:rPr>
              <a:t>19/40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D3276-F2DE-DF4D-8D72-DF16C81D6346}"/>
              </a:ext>
            </a:extLst>
          </p:cNvPr>
          <p:cNvSpPr txBox="1"/>
          <p:nvPr/>
        </p:nvSpPr>
        <p:spPr>
          <a:xfrm>
            <a:off x="2057209" y="5564554"/>
            <a:ext cx="1742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 los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países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registrados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 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europeos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AR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D4C8A7-7098-FE4E-CAD1-26C8E73BC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606071"/>
              </p:ext>
            </p:extLst>
          </p:nvPr>
        </p:nvGraphicFramePr>
        <p:xfrm>
          <a:off x="314128" y="1602260"/>
          <a:ext cx="9414015" cy="198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CBE2FB-30A9-39A6-3AA9-DD0C5D5C327F}"/>
              </a:ext>
            </a:extLst>
          </p:cNvPr>
          <p:cNvSpPr txBox="1"/>
          <p:nvPr/>
        </p:nvSpPr>
        <p:spPr>
          <a:xfrm>
            <a:off x="494338" y="3960670"/>
            <a:ext cx="516843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Características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Country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E0C87-E747-FD4A-8B12-911CB7EACF9A}"/>
              </a:ext>
            </a:extLst>
          </p:cNvPr>
          <p:cNvSpPr txBox="1"/>
          <p:nvPr/>
        </p:nvSpPr>
        <p:spPr>
          <a:xfrm>
            <a:off x="589300" y="1035492"/>
            <a:ext cx="94081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Distribución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las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órdenes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rgbClr val="FF6C68"/>
                </a:solidFill>
                <a:cs typeface="Arial" pitchFamily="34" charset="0"/>
              </a:rPr>
              <a:t>completadas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y las </a:t>
            </a:r>
            <a:r>
              <a:rPr lang="en-US" altLang="ko-KR" sz="2000" b="1" dirty="0" err="1">
                <a:solidFill>
                  <a:srgbClr val="02C3C6"/>
                </a:solidFill>
                <a:cs typeface="Arial" pitchFamily="34" charset="0"/>
              </a:rPr>
              <a:t>canceladas</a:t>
            </a:r>
            <a:r>
              <a:rPr lang="en-US" altLang="ko-KR" sz="2000" b="1" dirty="0">
                <a:solidFill>
                  <a:srgbClr val="02C3C6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por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Weekday 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1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76F87124-04A3-1DE3-5B54-9E2875DF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1" y="872836"/>
            <a:ext cx="5173837" cy="5524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E24BA-A53C-181A-CC06-4E834F64815D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7219C34-1533-7AF0-0FC4-28378525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742" y="872836"/>
            <a:ext cx="5112905" cy="273560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EB5FC90-07AB-FF61-22AC-EDC57AE92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"/>
          <a:stretch/>
        </p:blipFill>
        <p:spPr>
          <a:xfrm>
            <a:off x="5718048" y="3670447"/>
            <a:ext cx="5209599" cy="25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B61B8E2-55C0-CAFC-1AE8-A6B13AC8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1" y="1052945"/>
            <a:ext cx="4844358" cy="259888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4BEFA7F-FBC2-426D-A200-90E593B7B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635" y="1052945"/>
            <a:ext cx="4883733" cy="259888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948DC28-55F0-907B-30B9-5DFCDD9F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1" y="3798122"/>
            <a:ext cx="4838170" cy="259888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2C07243-F6F7-CEE4-D17B-67B37B9A7A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946"/>
          <a:stretch/>
        </p:blipFill>
        <p:spPr>
          <a:xfrm>
            <a:off x="5388416" y="3798122"/>
            <a:ext cx="4838170" cy="2598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5FF2B-0B92-529C-2DFC-A00ED30664D7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81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29BAC-2654-BF1D-78EE-3B4A107CFE67}"/>
              </a:ext>
            </a:extLst>
          </p:cNvPr>
          <p:cNvSpPr txBox="1"/>
          <p:nvPr/>
        </p:nvSpPr>
        <p:spPr>
          <a:xfrm>
            <a:off x="762248" y="1293906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Encoding Day of Week 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9066B-9A49-2446-861E-D8EC9C56B76B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03DBB-192E-8F24-282D-03F45B05B3C9}"/>
              </a:ext>
            </a:extLst>
          </p:cNvPr>
          <p:cNvSpPr txBox="1"/>
          <p:nvPr/>
        </p:nvSpPr>
        <p:spPr>
          <a:xfrm>
            <a:off x="911951" y="2125700"/>
            <a:ext cx="839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Por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ahora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estaba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Label Encoding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 con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ordinalidad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Problema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: al ser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una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variable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cíclica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esto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no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representa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verdadera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relación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entre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todos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  <a:sym typeface="Wingdings" pitchFamily="2" charset="2"/>
              </a:rPr>
              <a:t> días (Lunes – Domingo)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58B8F-9816-B844-C7D1-0066A1B2900D}"/>
              </a:ext>
            </a:extLst>
          </p:cNvPr>
          <p:cNvSpPr txBox="1"/>
          <p:nvPr/>
        </p:nvSpPr>
        <p:spPr>
          <a:xfrm>
            <a:off x="911951" y="3372994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 err="1">
                <a:solidFill>
                  <a:srgbClr val="0D5486"/>
                </a:solidFill>
                <a:cs typeface="Arial" pitchFamily="34" charset="0"/>
              </a:rPr>
              <a:t>Opciones</a:t>
            </a:r>
            <a:r>
              <a:rPr lang="en-US" altLang="ko-KR" sz="2700" dirty="0">
                <a:solidFill>
                  <a:srgbClr val="0D5486"/>
                </a:solidFill>
                <a:cs typeface="Arial" pitchFamily="34" charset="0"/>
              </a:rPr>
              <a:t> para </a:t>
            </a:r>
            <a:r>
              <a:rPr lang="en-US" altLang="ko-KR" sz="2700" dirty="0" err="1">
                <a:solidFill>
                  <a:srgbClr val="0D5486"/>
                </a:solidFill>
                <a:cs typeface="Arial" pitchFamily="34" charset="0"/>
              </a:rPr>
              <a:t>solucionarlo</a:t>
            </a:r>
            <a:r>
              <a:rPr lang="en-US" altLang="ko-KR" sz="2700" dirty="0">
                <a:solidFill>
                  <a:srgbClr val="0D5486"/>
                </a:solidFill>
                <a:cs typeface="Arial" pitchFamily="34" charset="0"/>
              </a:rPr>
              <a:t>:</a:t>
            </a:r>
            <a:endParaRPr lang="ko-KR" altLang="en-US" sz="2700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99980-C7AE-E51C-CB66-6B5F6EC848A5}"/>
              </a:ext>
            </a:extLst>
          </p:cNvPr>
          <p:cNvSpPr txBox="1"/>
          <p:nvPr/>
        </p:nvSpPr>
        <p:spPr>
          <a:xfrm>
            <a:off x="911951" y="3952816"/>
            <a:ext cx="8559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Cyclical feature enconding con seno y coseno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Crear 7 columnas que categorizan la distancia de cada día rotando el día 0 </a:t>
            </a:r>
          </a:p>
          <a:p>
            <a:r>
              <a:rPr lang="en-A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	ej.: [0,1,2,3,3,2,1]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800" b="1" dirty="0">
                <a:solidFill>
                  <a:srgbClr val="0D5486"/>
                </a:solidFill>
                <a:cs typeface="Arial" pitchFamily="34" charset="0"/>
              </a:rPr>
              <a:t>Crear 7 columnas que roten el día por el que se comienza con 0 </a:t>
            </a:r>
          </a:p>
          <a:p>
            <a:pPr lvl="2"/>
            <a:r>
              <a:rPr lang="en-AR" sz="1800" b="1" dirty="0">
                <a:solidFill>
                  <a:srgbClr val="0D5486"/>
                </a:solidFill>
                <a:cs typeface="Arial" pitchFamily="34" charset="0"/>
              </a:rPr>
              <a:t>	ej.: [0,1,2,3,4,5,6]</a:t>
            </a:r>
          </a:p>
          <a:p>
            <a:pPr lvl="2"/>
            <a:endParaRPr lang="en-A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6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29BAC-2654-BF1D-78EE-3B4A107CFE67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Encoding Country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9066B-9A49-2446-861E-D8EC9C56B76B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59FBD-EE75-30F6-FC85-E2102343BC64}"/>
              </a:ext>
            </a:extLst>
          </p:cNvPr>
          <p:cNvSpPr txBox="1"/>
          <p:nvPr/>
        </p:nvSpPr>
        <p:spPr>
          <a:xfrm>
            <a:off x="789544" y="1869149"/>
            <a:ext cx="8504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One Hot Encoding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continente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i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Categorías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: United Kingdom, Europe, Africa, Asia, Middle East, America, Oceania, Unspecified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E46AE-B1EE-58C6-6B67-F7724C424D84}"/>
              </a:ext>
            </a:extLst>
          </p:cNvPr>
          <p:cNvSpPr txBox="1"/>
          <p:nvPr/>
        </p:nvSpPr>
        <p:spPr>
          <a:xfrm>
            <a:off x="467905" y="3700976"/>
            <a:ext cx="759245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highlight>
                  <a:srgbClr val="0D5486"/>
                </a:highlight>
                <a:cs typeface="Arial" pitchFamily="34" charset="0"/>
              </a:rPr>
              <a:t>DATASET FINAL</a:t>
            </a:r>
            <a:endParaRPr lang="ko-KR" altLang="en-US" sz="3200" b="1" dirty="0">
              <a:solidFill>
                <a:schemeClr val="bg1"/>
              </a:solidFill>
              <a:highlight>
                <a:srgbClr val="0D5486"/>
              </a:highlight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02B50B-2815-D19E-F3E2-03D03259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1" y="4640250"/>
            <a:ext cx="10781731" cy="604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338B3C-E59A-AFC9-237D-A31ABDCD0B56}"/>
              </a:ext>
            </a:extLst>
          </p:cNvPr>
          <p:cNvSpPr txBox="1"/>
          <p:nvPr/>
        </p:nvSpPr>
        <p:spPr>
          <a:xfrm>
            <a:off x="468870" y="5434139"/>
            <a:ext cx="334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30 variables x </a:t>
            </a:r>
            <a:r>
              <a:rPr lang="en-A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23622 registros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267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418F1-1366-2197-107D-4B789DE446FF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A8F43-8D7B-67A1-8D6F-87E201E5BDDE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Train – Test – Validation Split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895D0-D389-A1FF-4585-C81AA70111B5}"/>
              </a:ext>
            </a:extLst>
          </p:cNvPr>
          <p:cNvSpPr/>
          <p:nvPr/>
        </p:nvSpPr>
        <p:spPr>
          <a:xfrm>
            <a:off x="786551" y="2050368"/>
            <a:ext cx="182442" cy="25817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F34D72-C1BD-0C30-36CB-3D382AAF36D0}"/>
              </a:ext>
            </a:extLst>
          </p:cNvPr>
          <p:cNvSpPr/>
          <p:nvPr/>
        </p:nvSpPr>
        <p:spPr>
          <a:xfrm>
            <a:off x="632447" y="1991897"/>
            <a:ext cx="468000" cy="468000"/>
          </a:xfrm>
          <a:prstGeom prst="ellipse">
            <a:avLst/>
          </a:prstGeom>
          <a:solidFill>
            <a:srgbClr val="0D5486"/>
          </a:solidFill>
          <a:ln>
            <a:solidFill>
              <a:srgbClr val="0D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832ABF-D203-4692-8AF1-007E48AC9D04}"/>
              </a:ext>
            </a:extLst>
          </p:cNvPr>
          <p:cNvSpPr/>
          <p:nvPr/>
        </p:nvSpPr>
        <p:spPr>
          <a:xfrm>
            <a:off x="632447" y="4164104"/>
            <a:ext cx="468000" cy="468000"/>
          </a:xfrm>
          <a:prstGeom prst="ellipse">
            <a:avLst/>
          </a:prstGeom>
          <a:solidFill>
            <a:srgbClr val="0D5486"/>
          </a:solidFill>
          <a:ln>
            <a:solidFill>
              <a:srgbClr val="0D5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E572C-0099-1909-4FFC-358AC4061947}"/>
              </a:ext>
            </a:extLst>
          </p:cNvPr>
          <p:cNvSpPr txBox="1"/>
          <p:nvPr/>
        </p:nvSpPr>
        <p:spPr>
          <a:xfrm>
            <a:off x="718310" y="2050368"/>
            <a:ext cx="42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2024-1DB7-2FDC-4A08-788B439406B8}"/>
              </a:ext>
            </a:extLst>
          </p:cNvPr>
          <p:cNvSpPr txBox="1"/>
          <p:nvPr/>
        </p:nvSpPr>
        <p:spPr>
          <a:xfrm>
            <a:off x="718309" y="4213438"/>
            <a:ext cx="42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9009F1-5B82-95AB-3231-1B080EE208FC}"/>
              </a:ext>
            </a:extLst>
          </p:cNvPr>
          <p:cNvSpPr txBox="1"/>
          <p:nvPr/>
        </p:nvSpPr>
        <p:spPr>
          <a:xfrm>
            <a:off x="1264471" y="1966844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Separo</a:t>
            </a:r>
            <a:r>
              <a:rPr lang="en-US" altLang="ko-KR" sz="27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Train y Test </a:t>
            </a:r>
            <a:r>
              <a:rPr lang="en-US" altLang="ko-KR" sz="27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cronológicamente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E6B32-5928-F265-C8A6-C7C69F8378F3}"/>
              </a:ext>
            </a:extLst>
          </p:cNvPr>
          <p:cNvSpPr txBox="1"/>
          <p:nvPr/>
        </p:nvSpPr>
        <p:spPr>
          <a:xfrm>
            <a:off x="1264471" y="2590736"/>
            <a:ext cx="839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Todos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previos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al 01/10/2010 son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tomados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Train, y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posteriores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Test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esta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manera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quedan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74%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casos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cancelados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Train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831EF-8AAC-63AD-023C-217FE685C688}"/>
              </a:ext>
            </a:extLst>
          </p:cNvPr>
          <p:cNvSpPr txBox="1"/>
          <p:nvPr/>
        </p:nvSpPr>
        <p:spPr>
          <a:xfrm>
            <a:off x="1372831" y="4074939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Parto</a:t>
            </a:r>
            <a:r>
              <a:rPr lang="en-US" altLang="ko-KR" sz="27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Train </a:t>
            </a:r>
            <a:r>
              <a:rPr lang="en-US" altLang="ko-KR" sz="27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27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Train y Validation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63589-BE01-FFA7-EE42-EDD99F56D55E}"/>
              </a:ext>
            </a:extLst>
          </p:cNvPr>
          <p:cNvSpPr txBox="1"/>
          <p:nvPr/>
        </p:nvSpPr>
        <p:spPr>
          <a:xfrm>
            <a:off x="1372831" y="4798121"/>
            <a:ext cx="839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manera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aleatoria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entre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partición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Train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repartiendo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mitad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casos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cancelados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cada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una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Train se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utiliza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probar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distintas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iteraciones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mientras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que validation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va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a ser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considerado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comparación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419473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449DDD-CC42-ED46-96D8-7CDC5BFBFBB9}"/>
              </a:ext>
            </a:extLst>
          </p:cNvPr>
          <p:cNvGrpSpPr/>
          <p:nvPr/>
        </p:nvGrpSpPr>
        <p:grpSpPr>
          <a:xfrm>
            <a:off x="359464" y="3262364"/>
            <a:ext cx="4726013" cy="1015663"/>
            <a:chOff x="5692278" y="3070393"/>
            <a:chExt cx="4726013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6E4007-E387-5244-9035-838F40D404E2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Establecimiento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objetivos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desafíos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trabajo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base.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Hipótesis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F2697-8C5F-7E41-8CE7-B34B334D2D3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Introducción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37FF0-1555-1049-B6DD-BDDA9B2F3D5B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6F600E-5911-3241-A6E0-138B47BDD9C1}"/>
              </a:ext>
            </a:extLst>
          </p:cNvPr>
          <p:cNvGrpSpPr/>
          <p:nvPr/>
        </p:nvGrpSpPr>
        <p:grpSpPr>
          <a:xfrm>
            <a:off x="6163650" y="3238843"/>
            <a:ext cx="4726013" cy="1546140"/>
            <a:chOff x="5692278" y="3046872"/>
            <a:chExt cx="4726013" cy="1546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95F28-1286-E94D-BBA7-102326E45813}"/>
                </a:ext>
              </a:extLst>
            </p:cNvPr>
            <p:cNvSpPr txBox="1"/>
            <p:nvPr/>
          </p:nvSpPr>
          <p:spPr>
            <a:xfrm>
              <a:off x="6770451" y="3946681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variables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nuevas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eliminación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variables. Cambio de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estructura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gráfica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analítica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sus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relaciones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302881-DD80-3E4E-A276-FB50EC275F75}"/>
                </a:ext>
              </a:extLst>
            </p:cNvPr>
            <p:cNvSpPr txBox="1"/>
            <p:nvPr/>
          </p:nvSpPr>
          <p:spPr>
            <a:xfrm>
              <a:off x="6751979" y="3046872"/>
              <a:ext cx="3647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Manejo</a:t>
              </a:r>
              <a:r>
                <a:rPr lang="en-US" altLang="ko-KR" sz="2700" b="1" dirty="0">
                  <a:solidFill>
                    <a:srgbClr val="0D5486"/>
                  </a:solidFill>
                  <a:cs typeface="Arial" pitchFamily="34" charset="0"/>
                </a:rPr>
                <a:t> Variables y EDA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9D377-D861-7849-BF9B-0D1B3416ABB5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8450A-BA62-4D4A-A50E-64F2A79CFE91}"/>
              </a:ext>
            </a:extLst>
          </p:cNvPr>
          <p:cNvGrpSpPr/>
          <p:nvPr/>
        </p:nvGrpSpPr>
        <p:grpSpPr>
          <a:xfrm>
            <a:off x="361736" y="4902372"/>
            <a:ext cx="4707541" cy="1451866"/>
            <a:chOff x="5692278" y="3070393"/>
            <a:chExt cx="4707541" cy="14518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FB393-A5C9-C145-AF61-2D8B8B8A40C8}"/>
                </a:ext>
              </a:extLst>
            </p:cNvPr>
            <p:cNvSpPr txBox="1"/>
            <p:nvPr/>
          </p:nvSpPr>
          <p:spPr>
            <a:xfrm>
              <a:off x="6742743" y="4060594"/>
              <a:ext cx="3647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Separación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train y test.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Manejo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hiperparámteros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métricas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eficacia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5BCCAE-C59F-F54B-A544-87CD131DA78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Comparación</a:t>
              </a:r>
              <a:r>
                <a:rPr lang="en-US" altLang="ko-KR" sz="2700" b="1" dirty="0">
                  <a:solidFill>
                    <a:srgbClr val="0D5486"/>
                  </a:solidFill>
                  <a:cs typeface="Arial" pitchFamily="34" charset="0"/>
                </a:rPr>
                <a:t> de </a:t>
              </a:r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Modelos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999CC0-BB66-F448-A32D-E7DC9CC8E20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3D2550-43DC-AE45-A875-3685A837D9B6}"/>
              </a:ext>
            </a:extLst>
          </p:cNvPr>
          <p:cNvGrpSpPr/>
          <p:nvPr/>
        </p:nvGrpSpPr>
        <p:grpSpPr>
          <a:xfrm>
            <a:off x="6165922" y="4902372"/>
            <a:ext cx="4723741" cy="1354886"/>
            <a:chOff x="5692278" y="3070393"/>
            <a:chExt cx="4723741" cy="1354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FF66ED-CBE7-BE41-8AAC-D182DEA3A879}"/>
                </a:ext>
              </a:extLst>
            </p:cNvPr>
            <p:cNvSpPr txBox="1"/>
            <p:nvPr/>
          </p:nvSpPr>
          <p:spPr>
            <a:xfrm>
              <a:off x="6768179" y="3778948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acerca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manejo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base.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Recomendaciones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vistas 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AB564-2C85-994D-B814-4BA962FA4975}"/>
                </a:ext>
              </a:extLst>
            </p:cNvPr>
            <p:cNvSpPr txBox="1"/>
            <p:nvPr/>
          </p:nvSpPr>
          <p:spPr>
            <a:xfrm>
              <a:off x="6749707" y="3240536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0D5486"/>
                  </a:solidFill>
                  <a:cs typeface="Arial" pitchFamily="34" charset="0"/>
                </a:rPr>
                <a:t>Conclusiones</a:t>
              </a:r>
              <a:endParaRPr lang="ko-KR" altLang="en-US" sz="27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5337B7-1118-3643-9631-31F5DA6988D3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rgbClr val="0D5486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rgbClr val="0D5486"/>
                </a:solidFill>
                <a:cs typeface="Arial" pitchFamily="34" charset="0"/>
              </a:endParaRPr>
            </a:p>
          </p:txBody>
        </p:sp>
      </p:grpSp>
      <p:pic>
        <p:nvPicPr>
          <p:cNvPr id="19" name="Picture 18" descr="Shape, rectangle&#10;&#10;Description automatically generated">
            <a:extLst>
              <a:ext uri="{FF2B5EF4-FFF2-40B4-BE49-F238E27FC236}">
                <a16:creationId xmlns:a16="http://schemas.microsoft.com/office/drawing/2014/main" id="{5757F219-197E-7C4D-9044-062EE9D8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65"/>
            <a:ext cx="12204357" cy="2369987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98446F-D66E-4D48-9F52-CE5B6E676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6" y="160638"/>
            <a:ext cx="1424596" cy="642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950FE9-0D83-1C40-9647-945154E6CCBF}"/>
              </a:ext>
            </a:extLst>
          </p:cNvPr>
          <p:cNvSpPr txBox="1"/>
          <p:nvPr/>
        </p:nvSpPr>
        <p:spPr>
          <a:xfrm>
            <a:off x="656029" y="1317884"/>
            <a:ext cx="364784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7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81F1-A452-41EE-3563-01B0B523BC75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613FA-4007-D209-A899-FFF478941589}"/>
              </a:ext>
            </a:extLst>
          </p:cNvPr>
          <p:cNvSpPr txBox="1"/>
          <p:nvPr/>
        </p:nvSpPr>
        <p:spPr>
          <a:xfrm>
            <a:off x="932288" y="1057114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Selección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EA09D-5624-C47A-71A4-CADB84A9E637}"/>
              </a:ext>
            </a:extLst>
          </p:cNvPr>
          <p:cNvSpPr txBox="1"/>
          <p:nvPr/>
        </p:nvSpPr>
        <p:spPr>
          <a:xfrm>
            <a:off x="932288" y="1886970"/>
            <a:ext cx="4756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400" b="1" dirty="0">
                <a:solidFill>
                  <a:schemeClr val="tx2">
                    <a:lumMod val="50000"/>
                  </a:schemeClr>
                </a:solidFill>
              </a:rPr>
              <a:t>Principal desafío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60268-FD42-6212-57B1-7EB203132952}"/>
              </a:ext>
            </a:extLst>
          </p:cNvPr>
          <p:cNvSpPr txBox="1"/>
          <p:nvPr/>
        </p:nvSpPr>
        <p:spPr>
          <a:xfrm>
            <a:off x="1027822" y="2398362"/>
            <a:ext cx="554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  <a:endParaRPr lang="en-A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C171F-DA36-2DDD-9019-61618EB227E4}"/>
              </a:ext>
            </a:extLst>
          </p:cNvPr>
          <p:cNvSpPr txBox="1"/>
          <p:nvPr/>
        </p:nvSpPr>
        <p:spPr>
          <a:xfrm>
            <a:off x="932288" y="2951219"/>
            <a:ext cx="3162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400" b="1" dirty="0">
                <a:solidFill>
                  <a:schemeClr val="tx2">
                    <a:lumMod val="50000"/>
                  </a:schemeClr>
                </a:solidFill>
              </a:rPr>
              <a:t>Posibles soluciones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D1C7-9DC2-F1F8-9596-4C98DF4E2662}"/>
              </a:ext>
            </a:extLst>
          </p:cNvPr>
          <p:cNvSpPr txBox="1"/>
          <p:nvPr/>
        </p:nvSpPr>
        <p:spPr>
          <a:xfrm>
            <a:off x="932288" y="3523577"/>
            <a:ext cx="554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Emplear un modelo insensible a los outliers</a:t>
            </a:r>
          </a:p>
          <a:p>
            <a:pPr marL="285750" indent="-285750">
              <a:buFontTx/>
              <a:buChar char="-"/>
            </a:pPr>
            <a:r>
              <a:rPr lang="en-A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Winsorizing o eliminación de los outliers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26AD6-EFAE-6C38-FFAC-D59664FFC77B}"/>
              </a:ext>
            </a:extLst>
          </p:cNvPr>
          <p:cNvSpPr txBox="1"/>
          <p:nvPr/>
        </p:nvSpPr>
        <p:spPr>
          <a:xfrm>
            <a:off x="1805745" y="4828935"/>
            <a:ext cx="810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400" b="1" dirty="0">
                <a:solidFill>
                  <a:srgbClr val="0D5486"/>
                </a:solidFill>
              </a:rPr>
              <a:t>Trabajo con modelos basados en árboles.</a:t>
            </a:r>
          </a:p>
        </p:txBody>
      </p:sp>
    </p:spTree>
    <p:extLst>
      <p:ext uri="{BB962C8B-B14F-4D97-AF65-F5344CB8AC3E}">
        <p14:creationId xmlns:p14="http://schemas.microsoft.com/office/powerpoint/2010/main" val="131437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21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81F1-A452-41EE-3563-01B0B523BC75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613FA-4007-D209-A899-FFF478941589}"/>
              </a:ext>
            </a:extLst>
          </p:cNvPr>
          <p:cNvSpPr txBox="1"/>
          <p:nvPr/>
        </p:nvSpPr>
        <p:spPr>
          <a:xfrm>
            <a:off x="707656" y="1252422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Árbol de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Decisión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37C5E-A1C9-381C-D358-2C9AD327A8CB}"/>
              </a:ext>
            </a:extLst>
          </p:cNvPr>
          <p:cNvSpPr txBox="1"/>
          <p:nvPr/>
        </p:nvSpPr>
        <p:spPr>
          <a:xfrm>
            <a:off x="707656" y="1809852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Randomized Search (60 iterations) con Cross Validation (5) 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0C4E3-FF67-67FC-2E81-FB09A9E772F9}"/>
              </a:ext>
            </a:extLst>
          </p:cNvPr>
          <p:cNvSpPr txBox="1"/>
          <p:nvPr/>
        </p:nvSpPr>
        <p:spPr>
          <a:xfrm>
            <a:off x="707656" y="2259561"/>
            <a:ext cx="57775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criterion</a:t>
            </a:r>
            <a:r>
              <a:rPr lang="en-AR" sz="1200" dirty="0"/>
              <a:t>: function to measure the quality of a split.</a:t>
            </a:r>
          </a:p>
          <a:p>
            <a:pPr>
              <a:lnSpc>
                <a:spcPct val="150000"/>
              </a:lnSpc>
            </a:pPr>
            <a:r>
              <a:rPr lang="en-AR" sz="1200" dirty="0">
                <a:solidFill>
                  <a:schemeClr val="accent6">
                    <a:lumMod val="75000"/>
                  </a:schemeClr>
                </a:solidFill>
              </a:rPr>
              <a:t>max_features</a:t>
            </a:r>
            <a:r>
              <a:rPr lang="en-AR" sz="1200" dirty="0"/>
              <a:t>: number of features to consider when looking for the best split.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max_depth</a:t>
            </a:r>
            <a:r>
              <a:rPr lang="en-US" sz="1200" dirty="0"/>
              <a:t>: maximum depth of the tree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min_samples_split</a:t>
            </a:r>
            <a:r>
              <a:rPr lang="en-US" sz="1200" dirty="0"/>
              <a:t>: minimum number of samples required to split an internal node.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min_samples_leaf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1200" dirty="0"/>
              <a:t>minimum number samples required to be a leaf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1B4BB-DB3E-936E-1B8D-EDC88FE9622D}"/>
              </a:ext>
            </a:extLst>
          </p:cNvPr>
          <p:cNvSpPr txBox="1"/>
          <p:nvPr/>
        </p:nvSpPr>
        <p:spPr>
          <a:xfrm>
            <a:off x="789544" y="4394123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Adaboost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2F260-F95F-E52D-2D6C-F2D5AEE36438}"/>
              </a:ext>
            </a:extLst>
          </p:cNvPr>
          <p:cNvSpPr txBox="1"/>
          <p:nvPr/>
        </p:nvSpPr>
        <p:spPr>
          <a:xfrm>
            <a:off x="789544" y="4953882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Randomized Search (15 iterations) con Cross Validation (5) 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58B2F-FAED-4EC6-00BF-2BE32FAE5C61}"/>
              </a:ext>
            </a:extLst>
          </p:cNvPr>
          <p:cNvSpPr txBox="1"/>
          <p:nvPr/>
        </p:nvSpPr>
        <p:spPr>
          <a:xfrm>
            <a:off x="789544" y="5334839"/>
            <a:ext cx="5663730" cy="889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base_estimator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AR" sz="1200" dirty="0"/>
              <a:t>árbol de decisión optimizado.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n_estimators</a:t>
            </a:r>
            <a:r>
              <a:rPr lang="en-AR" sz="1200" dirty="0"/>
              <a:t>: maximum number of estimators at which boosting is terminated.</a:t>
            </a:r>
          </a:p>
          <a:p>
            <a:pPr>
              <a:lnSpc>
                <a:spcPct val="150000"/>
              </a:lnSpc>
            </a:pPr>
            <a:r>
              <a:rPr lang="en-AR" sz="1200" dirty="0">
                <a:solidFill>
                  <a:schemeClr val="accent2">
                    <a:lumMod val="75000"/>
                  </a:schemeClr>
                </a:solidFill>
              </a:rPr>
              <a:t>learning_rate: </a:t>
            </a:r>
            <a:r>
              <a:rPr lang="en-AR" sz="1200" dirty="0"/>
              <a:t>weight applied to each classifier at each boostoing iteration.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251999D-126D-9750-D2C1-2C40455010B7}"/>
              </a:ext>
            </a:extLst>
          </p:cNvPr>
          <p:cNvSpPr/>
          <p:nvPr/>
        </p:nvSpPr>
        <p:spPr>
          <a:xfrm>
            <a:off x="6485200" y="2645736"/>
            <a:ext cx="761761" cy="96770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76FC9-2070-4641-43B6-495E812778AA}"/>
              </a:ext>
            </a:extLst>
          </p:cNvPr>
          <p:cNvSpPr txBox="1"/>
          <p:nvPr/>
        </p:nvSpPr>
        <p:spPr>
          <a:xfrm>
            <a:off x="7356196" y="2632565"/>
            <a:ext cx="3084342" cy="116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mayores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mayor </a:t>
            </a:r>
            <a:r>
              <a:rPr lang="en-US" sz="1200" dirty="0" err="1"/>
              <a:t>flexibilidad</a:t>
            </a:r>
            <a:r>
              <a:rPr lang="en-US" sz="1200" dirty="0"/>
              <a:t>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overfitting</a:t>
            </a:r>
            <a:r>
              <a:rPr lang="en-US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menores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</a:t>
            </a:r>
            <a:r>
              <a:rPr lang="en-US" sz="1200" dirty="0" err="1"/>
              <a:t>menor</a:t>
            </a:r>
            <a:r>
              <a:rPr lang="en-US" sz="1200" dirty="0"/>
              <a:t> Libertad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underfitting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84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D81F1-A452-41EE-3563-01B0B523BC75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613FA-4007-D209-A899-FFF478941589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Random Forest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CC926-02F8-82FC-2707-D4DFC592FC31}"/>
              </a:ext>
            </a:extLst>
          </p:cNvPr>
          <p:cNvSpPr txBox="1"/>
          <p:nvPr/>
        </p:nvSpPr>
        <p:spPr>
          <a:xfrm>
            <a:off x="707656" y="1871309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Randomized Search (60 iterations) con Cross Validation (5) 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384ED-F2EB-C289-F92E-8E7E0E465A25}"/>
              </a:ext>
            </a:extLst>
          </p:cNvPr>
          <p:cNvSpPr txBox="1"/>
          <p:nvPr/>
        </p:nvSpPr>
        <p:spPr>
          <a:xfrm>
            <a:off x="789544" y="2718093"/>
            <a:ext cx="5777544" cy="2274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boostrap</a:t>
            </a:r>
            <a:r>
              <a:rPr lang="en-AR" sz="1200" dirty="0"/>
              <a:t>: whether bootstrap samples are used when building trees</a:t>
            </a:r>
          </a:p>
          <a:p>
            <a:pPr>
              <a:lnSpc>
                <a:spcPct val="150000"/>
              </a:lnSpc>
            </a:pPr>
            <a:r>
              <a:rPr lang="en-AR" sz="1200" dirty="0">
                <a:solidFill>
                  <a:schemeClr val="accent1">
                    <a:lumMod val="75000"/>
                  </a:schemeClr>
                </a:solidFill>
              </a:rPr>
              <a:t>max_features</a:t>
            </a:r>
            <a:r>
              <a:rPr lang="en-AR" sz="1200" dirty="0"/>
              <a:t>: number of features to consider when looking for the best split.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max_depth</a:t>
            </a:r>
            <a:r>
              <a:rPr lang="en-US" sz="1200" dirty="0"/>
              <a:t>: maximum depth of the tree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min_samples_split</a:t>
            </a:r>
            <a:r>
              <a:rPr lang="en-US" sz="1200" dirty="0"/>
              <a:t>: minimum number of samples required to split an internal node.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min_samples_leaf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1200" dirty="0"/>
              <a:t>minimum number samples required to be a leaf node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n_estimators</a:t>
            </a:r>
            <a:r>
              <a:rPr lang="en-US" sz="1200" dirty="0"/>
              <a:t>: number of trees in the forest.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class_weight</a:t>
            </a:r>
            <a:r>
              <a:rPr lang="en-US" sz="1200" dirty="0"/>
              <a:t>: weights associated with classes in the form.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criterion</a:t>
            </a:r>
            <a:r>
              <a:rPr lang="en-US" sz="1200" dirty="0"/>
              <a:t>: the function to measure the quality of the split.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F64930-80E5-0465-F56C-55F9485F38C0}"/>
              </a:ext>
            </a:extLst>
          </p:cNvPr>
          <p:cNvCxnSpPr/>
          <p:nvPr/>
        </p:nvCxnSpPr>
        <p:spPr>
          <a:xfrm>
            <a:off x="4945981" y="4586582"/>
            <a:ext cx="15012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41CE4C-EEA8-F0C2-ED96-74D6E132A6C0}"/>
              </a:ext>
            </a:extLst>
          </p:cNvPr>
          <p:cNvSpPr txBox="1"/>
          <p:nvPr/>
        </p:nvSpPr>
        <p:spPr>
          <a:xfrm>
            <a:off x="6637842" y="4459624"/>
            <a:ext cx="25257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generar un balance artificial de clases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FBFEE29-E673-1457-33B1-110EC866F919}"/>
              </a:ext>
            </a:extLst>
          </p:cNvPr>
          <p:cNvSpPr/>
          <p:nvPr/>
        </p:nvSpPr>
        <p:spPr>
          <a:xfrm>
            <a:off x="6419476" y="3184543"/>
            <a:ext cx="761761" cy="114032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2A2EB-595B-CB7B-994C-CA19FA6DA1C4}"/>
              </a:ext>
            </a:extLst>
          </p:cNvPr>
          <p:cNvSpPr txBox="1"/>
          <p:nvPr/>
        </p:nvSpPr>
        <p:spPr>
          <a:xfrm>
            <a:off x="7200281" y="3137786"/>
            <a:ext cx="3084342" cy="116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mayores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mayor </a:t>
            </a:r>
            <a:r>
              <a:rPr lang="en-US" sz="1200" dirty="0" err="1"/>
              <a:t>flexibilidad</a:t>
            </a:r>
            <a:r>
              <a:rPr lang="en-US" sz="1200" dirty="0"/>
              <a:t>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overfitting</a:t>
            </a:r>
            <a:r>
              <a:rPr lang="en-US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menores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</a:t>
            </a:r>
            <a:r>
              <a:rPr lang="en-US" sz="1200" dirty="0" err="1"/>
              <a:t>menor</a:t>
            </a:r>
            <a:r>
              <a:rPr lang="en-US" sz="1200" dirty="0"/>
              <a:t> Libertad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underfitting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9478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80CED-82FC-41F6-CB25-C32A3D488849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LightGBM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A7B34-8CDB-FB6D-EA1E-CE6B28EBC704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4EB0-11C4-1E16-7BFA-9AFDB05388AF}"/>
              </a:ext>
            </a:extLst>
          </p:cNvPr>
          <p:cNvSpPr txBox="1"/>
          <p:nvPr/>
        </p:nvSpPr>
        <p:spPr>
          <a:xfrm>
            <a:off x="707656" y="1871309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Randomized Search (60 iterations) con Cross Validation (5) 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9B5C9-6BE1-B0CD-DA0E-66B8CE5BEB64}"/>
              </a:ext>
            </a:extLst>
          </p:cNvPr>
          <p:cNvSpPr txBox="1"/>
          <p:nvPr/>
        </p:nvSpPr>
        <p:spPr>
          <a:xfrm>
            <a:off x="1185229" y="2362896"/>
            <a:ext cx="7383753" cy="4447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AR" sz="1200" dirty="0">
                <a:solidFill>
                  <a:schemeClr val="accent6">
                    <a:lumMod val="75000"/>
                  </a:schemeClr>
                </a:solidFill>
              </a:rPr>
              <a:t>ask</a:t>
            </a:r>
            <a:r>
              <a:rPr lang="en-AR" sz="1200" dirty="0"/>
              <a:t>: default ’train’ (predict, convert_model)</a:t>
            </a:r>
          </a:p>
          <a:p>
            <a:pPr>
              <a:lnSpc>
                <a:spcPct val="150000"/>
              </a:lnSpc>
            </a:pPr>
            <a:r>
              <a:rPr lang="en-AR" sz="1200" dirty="0">
                <a:solidFill>
                  <a:schemeClr val="accent6">
                    <a:lumMod val="75000"/>
                  </a:schemeClr>
                </a:solidFill>
              </a:rPr>
              <a:t>objective</a:t>
            </a:r>
            <a:r>
              <a:rPr lang="en-AR" sz="1200" dirty="0"/>
              <a:t>: default regression’ (huber, rmse)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num_iterations</a:t>
            </a:r>
            <a:r>
              <a:rPr lang="en-US" sz="1200" dirty="0"/>
              <a:t>: number od boosting iterations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boosting</a:t>
            </a:r>
            <a:r>
              <a:rPr lang="en-US" sz="1200" dirty="0"/>
              <a:t>: ‘</a:t>
            </a:r>
            <a:r>
              <a:rPr lang="en-US" sz="1200" dirty="0" err="1"/>
              <a:t>gbdt</a:t>
            </a:r>
            <a:r>
              <a:rPr lang="en-US" sz="1200" dirty="0"/>
              <a:t>’ – traditional Gradient Boosting Decision Tree (dart, </a:t>
            </a:r>
            <a:r>
              <a:rPr lang="en-US" sz="1200" dirty="0" err="1"/>
              <a:t>goss</a:t>
            </a:r>
            <a:r>
              <a:rPr lang="en-US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learning_rate</a:t>
            </a:r>
            <a:r>
              <a:rPr lang="en-US" sz="1200" dirty="0"/>
              <a:t>: determines the step size at each iteration while moving toward a minimum of a loss function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num_leaves</a:t>
            </a:r>
            <a:r>
              <a:rPr lang="en-US" sz="1200" dirty="0"/>
              <a:t>: max number of leaves in one tree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min_data_in_leaf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1200" dirty="0"/>
              <a:t>minimal number of data in one leaf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max_depth</a:t>
            </a:r>
            <a:r>
              <a:rPr lang="en-US" sz="1200" dirty="0"/>
              <a:t>: limit the max depth for tree model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feature_fraction</a:t>
            </a:r>
            <a:r>
              <a:rPr lang="en-US" sz="1200" dirty="0"/>
              <a:t>: randomly select a subset of features on each iteration (tree)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bagging_freq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1200" dirty="0"/>
              <a:t>frequency for bagging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bagging_fraction</a:t>
            </a:r>
            <a:r>
              <a:rPr lang="en-US" sz="1200" dirty="0"/>
              <a:t>: will randomly select part of data without resampling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reg_lambda</a:t>
            </a:r>
            <a:r>
              <a:rPr lang="en-US" sz="1200" dirty="0"/>
              <a:t>: L2 regularization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max_bins</a:t>
            </a:r>
            <a:r>
              <a:rPr lang="en-US" sz="1200" dirty="0"/>
              <a:t>: max number of bins that feature values will be bucketed in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metric</a:t>
            </a:r>
            <a:r>
              <a:rPr lang="en-US" sz="1200" dirty="0"/>
              <a:t>: metric(s) to be evaluated on the evaluation set(s)</a:t>
            </a:r>
          </a:p>
          <a:p>
            <a:endParaRPr lang="en-US" dirty="0"/>
          </a:p>
          <a:p>
            <a:endParaRPr lang="en-A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E07B7-5032-76D7-9215-14305CAF8B01}"/>
              </a:ext>
            </a:extLst>
          </p:cNvPr>
          <p:cNvSpPr txBox="1"/>
          <p:nvPr/>
        </p:nvSpPr>
        <p:spPr>
          <a:xfrm>
            <a:off x="482219" y="284658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sz="1200" dirty="0">
                <a:solidFill>
                  <a:schemeClr val="accent6">
                    <a:lumMod val="75000"/>
                  </a:schemeClr>
                </a:solidFill>
              </a:rPr>
              <a:t>core</a:t>
            </a:r>
            <a:endParaRPr lang="en-A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35539-704C-E82E-F0E9-A579A80C326E}"/>
              </a:ext>
            </a:extLst>
          </p:cNvPr>
          <p:cNvSpPr txBox="1"/>
          <p:nvPr/>
        </p:nvSpPr>
        <p:spPr>
          <a:xfrm>
            <a:off x="350988" y="568746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sz="1200" dirty="0">
                <a:solidFill>
                  <a:schemeClr val="accent4">
                    <a:lumMod val="75000"/>
                  </a:schemeClr>
                </a:solidFill>
              </a:rPr>
              <a:t>dataset</a:t>
            </a:r>
            <a:endParaRPr lang="en-A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075FE-6349-DF29-3554-2E02C0038C01}"/>
              </a:ext>
            </a:extLst>
          </p:cNvPr>
          <p:cNvSpPr txBox="1"/>
          <p:nvPr/>
        </p:nvSpPr>
        <p:spPr>
          <a:xfrm>
            <a:off x="387499" y="5979639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sz="1200" dirty="0">
                <a:solidFill>
                  <a:schemeClr val="accent1">
                    <a:lumMod val="75000"/>
                  </a:schemeClr>
                </a:solidFill>
              </a:rPr>
              <a:t>metric</a:t>
            </a:r>
            <a:endParaRPr lang="en-A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ACF85-7FE1-0E8F-2607-10EA89C415D2}"/>
              </a:ext>
            </a:extLst>
          </p:cNvPr>
          <p:cNvSpPr txBox="1"/>
          <p:nvPr/>
        </p:nvSpPr>
        <p:spPr>
          <a:xfrm>
            <a:off x="286453" y="4094134"/>
            <a:ext cx="87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200" dirty="0">
                <a:solidFill>
                  <a:schemeClr val="accent2">
                    <a:lumMod val="75000"/>
                  </a:schemeClr>
                </a:solidFill>
              </a:rPr>
              <a:t>learning control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CD672F5-96DC-2850-84A1-B6134F1C5F12}"/>
              </a:ext>
            </a:extLst>
          </p:cNvPr>
          <p:cNvSpPr/>
          <p:nvPr/>
        </p:nvSpPr>
        <p:spPr>
          <a:xfrm>
            <a:off x="6785450" y="3841112"/>
            <a:ext cx="761761" cy="114032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B2557-39A5-D63F-BFD4-256B8F3694F6}"/>
              </a:ext>
            </a:extLst>
          </p:cNvPr>
          <p:cNvSpPr txBox="1"/>
          <p:nvPr/>
        </p:nvSpPr>
        <p:spPr>
          <a:xfrm>
            <a:off x="7547211" y="3906822"/>
            <a:ext cx="3084342" cy="116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mayores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mayor </a:t>
            </a:r>
            <a:r>
              <a:rPr lang="en-US" sz="1200" dirty="0" err="1"/>
              <a:t>flexibilidad</a:t>
            </a:r>
            <a:r>
              <a:rPr lang="en-US" sz="1200" dirty="0"/>
              <a:t>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overfitting</a:t>
            </a:r>
            <a:r>
              <a:rPr lang="en-US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menores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</a:t>
            </a:r>
            <a:r>
              <a:rPr lang="en-US" sz="1200" dirty="0" err="1"/>
              <a:t>menor</a:t>
            </a:r>
            <a:r>
              <a:rPr lang="en-US" sz="1200" dirty="0"/>
              <a:t> Libertad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underfitting</a:t>
            </a:r>
            <a:r>
              <a:rPr lang="en-US" sz="12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F91102-C621-DAAB-3FF2-033936D5C686}"/>
              </a:ext>
            </a:extLst>
          </p:cNvPr>
          <p:cNvCxnSpPr/>
          <p:nvPr/>
        </p:nvCxnSpPr>
        <p:spPr>
          <a:xfrm>
            <a:off x="3616656" y="5568287"/>
            <a:ext cx="33300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B977B4-529C-C3E6-06D0-8E273FB44DD3}"/>
              </a:ext>
            </a:extLst>
          </p:cNvPr>
          <p:cNvCxnSpPr>
            <a:cxnSpLocks/>
          </p:cNvCxnSpPr>
          <p:nvPr/>
        </p:nvCxnSpPr>
        <p:spPr>
          <a:xfrm>
            <a:off x="8568982" y="3632579"/>
            <a:ext cx="411245" cy="0"/>
          </a:xfrm>
          <a:prstGeom prst="straightConnector1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211623-CEA8-8F28-32FE-D726BF8B8CEA}"/>
              </a:ext>
            </a:extLst>
          </p:cNvPr>
          <p:cNvSpPr txBox="1"/>
          <p:nvPr/>
        </p:nvSpPr>
        <p:spPr>
          <a:xfrm>
            <a:off x="9089382" y="3515785"/>
            <a:ext cx="1801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trade-off overfitting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C73A15-DA26-5955-C035-DFCE6A41A543}"/>
              </a:ext>
            </a:extLst>
          </p:cNvPr>
          <p:cNvSpPr txBox="1"/>
          <p:nvPr/>
        </p:nvSpPr>
        <p:spPr>
          <a:xfrm>
            <a:off x="7027677" y="5432737"/>
            <a:ext cx="25257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Ridge Regression – evitar overfitting</a:t>
            </a:r>
          </a:p>
        </p:txBody>
      </p:sp>
    </p:spTree>
    <p:extLst>
      <p:ext uri="{BB962C8B-B14F-4D97-AF65-F5344CB8AC3E}">
        <p14:creationId xmlns:p14="http://schemas.microsoft.com/office/powerpoint/2010/main" val="4146013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80CED-82FC-41F6-CB25-C32A3D488849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XGB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E1C9D-7A94-98D7-F918-9054850BCE53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ED9CD-59BC-446D-0628-1F57DEAD594E}"/>
              </a:ext>
            </a:extLst>
          </p:cNvPr>
          <p:cNvSpPr txBox="1"/>
          <p:nvPr/>
        </p:nvSpPr>
        <p:spPr>
          <a:xfrm>
            <a:off x="707656" y="1871309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Randomized Search (60 iterations) con Cross Validation (5) 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DD89B-FFC4-3BB8-8B64-0BCD87E48637}"/>
              </a:ext>
            </a:extLst>
          </p:cNvPr>
          <p:cNvSpPr txBox="1"/>
          <p:nvPr/>
        </p:nvSpPr>
        <p:spPr>
          <a:xfrm>
            <a:off x="912374" y="2737620"/>
            <a:ext cx="5069016" cy="282808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booster</a:t>
            </a:r>
            <a:r>
              <a:rPr lang="en-US" sz="1200" dirty="0"/>
              <a:t>: which booster to use.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task</a:t>
            </a:r>
            <a:r>
              <a:rPr lang="en-US" sz="1200" dirty="0"/>
              <a:t>: (train – test)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max_depth</a:t>
            </a:r>
            <a:r>
              <a:rPr lang="en-US" sz="1200" dirty="0"/>
              <a:t>: limit the max depth for a tree.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min_child_weight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1200" dirty="0"/>
              <a:t>minimum sum of instance weight needed in a child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max_bins</a:t>
            </a:r>
            <a:r>
              <a:rPr lang="en-US" sz="1200" dirty="0"/>
              <a:t>: max number of bins that feature values will be bucketed in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eval_metric</a:t>
            </a:r>
            <a:r>
              <a:rPr lang="en-US" sz="1200" dirty="0"/>
              <a:t>: evaluation metrics for validation data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sample_type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1200" dirty="0"/>
              <a:t>type of sampling algorithm (uniform – weighted)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normalize_type</a:t>
            </a:r>
            <a:r>
              <a:rPr lang="en-US" sz="1200" dirty="0"/>
              <a:t>: type of normalization algorithm (based on learning rate)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reg_lambda</a:t>
            </a:r>
            <a:r>
              <a:rPr lang="en-US" sz="1200" dirty="0"/>
              <a:t>: L2 regularization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reg_alpha</a:t>
            </a:r>
            <a:r>
              <a:rPr lang="en-US" sz="1200" dirty="0"/>
              <a:t>: L1 regularization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BFADEB9-CB4F-3593-9C6C-671D691CA3FF}"/>
              </a:ext>
            </a:extLst>
          </p:cNvPr>
          <p:cNvSpPr/>
          <p:nvPr/>
        </p:nvSpPr>
        <p:spPr>
          <a:xfrm>
            <a:off x="3208867" y="5050476"/>
            <a:ext cx="169775" cy="46402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CEA1447-4AE0-8EAB-7C45-B0B95AA26046}"/>
              </a:ext>
            </a:extLst>
          </p:cNvPr>
          <p:cNvSpPr/>
          <p:nvPr/>
        </p:nvSpPr>
        <p:spPr>
          <a:xfrm>
            <a:off x="5829731" y="3215609"/>
            <a:ext cx="761761" cy="68765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ACDFD-2D01-961D-9CCC-6FEC20E28AFF}"/>
              </a:ext>
            </a:extLst>
          </p:cNvPr>
          <p:cNvSpPr txBox="1"/>
          <p:nvPr/>
        </p:nvSpPr>
        <p:spPr>
          <a:xfrm>
            <a:off x="6591492" y="2975564"/>
            <a:ext cx="3084342" cy="116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mayores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mayor </a:t>
            </a:r>
            <a:r>
              <a:rPr lang="en-US" sz="1200" dirty="0" err="1"/>
              <a:t>flexibilidad</a:t>
            </a:r>
            <a:r>
              <a:rPr lang="en-US" sz="1200" dirty="0"/>
              <a:t>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overfitting</a:t>
            </a:r>
            <a:r>
              <a:rPr lang="en-US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menores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números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 err="1"/>
              <a:t>implican</a:t>
            </a:r>
            <a:r>
              <a:rPr lang="en-US" sz="1200" dirty="0"/>
              <a:t> </a:t>
            </a:r>
            <a:r>
              <a:rPr lang="en-US" sz="1200" dirty="0" err="1"/>
              <a:t>menor</a:t>
            </a:r>
            <a:r>
              <a:rPr lang="en-US" sz="1200" dirty="0"/>
              <a:t> Libertad (</a:t>
            </a:r>
            <a:r>
              <a:rPr lang="en-US" sz="1200" dirty="0" err="1"/>
              <a:t>riesgo</a:t>
            </a:r>
            <a:r>
              <a:rPr lang="en-US" sz="1200" dirty="0"/>
              <a:t> de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underfitting</a:t>
            </a:r>
            <a:r>
              <a:rPr lang="en-US" sz="1200" dirty="0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00BBE6-7781-769E-FCF7-9CBD5AFA40AE}"/>
              </a:ext>
            </a:extLst>
          </p:cNvPr>
          <p:cNvCxnSpPr/>
          <p:nvPr/>
        </p:nvCxnSpPr>
        <p:spPr>
          <a:xfrm>
            <a:off x="5345373" y="4572000"/>
            <a:ext cx="15012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C7C1D8-CDE0-406C-FCEB-2023DFB325DC}"/>
              </a:ext>
            </a:extLst>
          </p:cNvPr>
          <p:cNvSpPr txBox="1"/>
          <p:nvPr/>
        </p:nvSpPr>
        <p:spPr>
          <a:xfrm>
            <a:off x="3587562" y="5099002"/>
            <a:ext cx="25257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combinación de Lasso y Ridge Regression – evitar 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034941-A20B-DC61-0380-D83A58DFE9BC}"/>
              </a:ext>
            </a:extLst>
          </p:cNvPr>
          <p:cNvSpPr txBox="1"/>
          <p:nvPr/>
        </p:nvSpPr>
        <p:spPr>
          <a:xfrm>
            <a:off x="7037234" y="4445042"/>
            <a:ext cx="25257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1050" dirty="0"/>
              <a:t>generar un balance artificial de clases</a:t>
            </a:r>
          </a:p>
        </p:txBody>
      </p:sp>
    </p:spTree>
    <p:extLst>
      <p:ext uri="{BB962C8B-B14F-4D97-AF65-F5344CB8AC3E}">
        <p14:creationId xmlns:p14="http://schemas.microsoft.com/office/powerpoint/2010/main" val="27707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80CED-82FC-41F6-CB25-C32A3D488849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Feature Importance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F3FEF-A2CF-DFAE-FA6B-4412A848EFEF}"/>
              </a:ext>
            </a:extLst>
          </p:cNvPr>
          <p:cNvSpPr txBox="1"/>
          <p:nvPr/>
        </p:nvSpPr>
        <p:spPr>
          <a:xfrm>
            <a:off x="7822237" y="192699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03.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Modelos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9BF639-11E6-D825-9F46-BB8CAC8C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2" y="2293501"/>
            <a:ext cx="3377319" cy="1958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E4695-203F-B220-5B2E-C20F05030F4D}"/>
              </a:ext>
            </a:extLst>
          </p:cNvPr>
          <p:cNvSpPr txBox="1"/>
          <p:nvPr/>
        </p:nvSpPr>
        <p:spPr>
          <a:xfrm>
            <a:off x="1462093" y="1785569"/>
            <a:ext cx="18952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Decision Tree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A53AC46-7930-EBD8-7A36-AB0E5537D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865" y="2252726"/>
            <a:ext cx="3377319" cy="1998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8EAD75-C322-61C8-21C2-0428C222B81D}"/>
              </a:ext>
            </a:extLst>
          </p:cNvPr>
          <p:cNvSpPr txBox="1"/>
          <p:nvPr/>
        </p:nvSpPr>
        <p:spPr>
          <a:xfrm>
            <a:off x="4942094" y="1785569"/>
            <a:ext cx="230781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 Forest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22881CE-39AF-D454-E3A5-8999AAD0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266" y="2252726"/>
            <a:ext cx="3377319" cy="1906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11DEEE-8077-0AD6-FC49-9AE56A34D7DA}"/>
              </a:ext>
            </a:extLst>
          </p:cNvPr>
          <p:cNvSpPr txBox="1"/>
          <p:nvPr/>
        </p:nvSpPr>
        <p:spPr>
          <a:xfrm>
            <a:off x="8834651" y="1765491"/>
            <a:ext cx="18952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Adaboost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0DE86B2C-EAEB-BB6D-9625-51E072F0A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750" y="4384324"/>
            <a:ext cx="3409032" cy="1958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5D81C1-8C97-9F55-73C8-D0131D229128}"/>
              </a:ext>
            </a:extLst>
          </p:cNvPr>
          <p:cNvSpPr txBox="1"/>
          <p:nvPr/>
        </p:nvSpPr>
        <p:spPr>
          <a:xfrm>
            <a:off x="7195439" y="6384030"/>
            <a:ext cx="18952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XG Boost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4101F9C7-EEFE-040B-B524-D0E31E954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93"/>
          <a:stretch/>
        </p:blipFill>
        <p:spPr>
          <a:xfrm>
            <a:off x="2229487" y="4446299"/>
            <a:ext cx="3377319" cy="1834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55A2E-BF2D-0C05-2AEA-2587770FBA33}"/>
              </a:ext>
            </a:extLst>
          </p:cNvPr>
          <p:cNvSpPr txBox="1"/>
          <p:nvPr/>
        </p:nvSpPr>
        <p:spPr>
          <a:xfrm>
            <a:off x="3720428" y="6342535"/>
            <a:ext cx="108920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LGBM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9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B0BF9-5AFB-0D07-2EBE-B38EBF71FCB2}"/>
              </a:ext>
            </a:extLst>
          </p:cNvPr>
          <p:cNvSpPr txBox="1"/>
          <p:nvPr/>
        </p:nvSpPr>
        <p:spPr>
          <a:xfrm>
            <a:off x="9214309" y="260941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04.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DEE6A-6EFD-DB96-2806-3149DE5E7902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Comparación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Métricas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5094D01-0A78-E33F-472D-55A9250D0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5" b="2250"/>
          <a:stretch/>
        </p:blipFill>
        <p:spPr>
          <a:xfrm>
            <a:off x="121472" y="2509854"/>
            <a:ext cx="2157481" cy="1760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8FF4E-78D4-A115-CC17-C7A4655F4633}"/>
              </a:ext>
            </a:extLst>
          </p:cNvPr>
          <p:cNvSpPr txBox="1"/>
          <p:nvPr/>
        </p:nvSpPr>
        <p:spPr>
          <a:xfrm>
            <a:off x="460837" y="1860119"/>
            <a:ext cx="147875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Decision Tree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7524-CE31-E1FF-DD81-159226BF35DA}"/>
              </a:ext>
            </a:extLst>
          </p:cNvPr>
          <p:cNvSpPr txBox="1"/>
          <p:nvPr/>
        </p:nvSpPr>
        <p:spPr>
          <a:xfrm>
            <a:off x="354225" y="4520396"/>
            <a:ext cx="198552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Acc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</a:t>
            </a:r>
            <a:r>
              <a:rPr lang="en-A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91,96%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9D80D-E61A-8272-BD44-E618476E805D}"/>
              </a:ext>
            </a:extLst>
          </p:cNvPr>
          <p:cNvSpPr txBox="1"/>
          <p:nvPr/>
        </p:nvSpPr>
        <p:spPr>
          <a:xfrm>
            <a:off x="320958" y="4910458"/>
            <a:ext cx="1459483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Rec. 73,34%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4C419-93C3-2876-8AD5-DB390CAA34AE}"/>
              </a:ext>
            </a:extLst>
          </p:cNvPr>
          <p:cNvSpPr txBox="1"/>
          <p:nvPr/>
        </p:nvSpPr>
        <p:spPr>
          <a:xfrm>
            <a:off x="355424" y="5641473"/>
            <a:ext cx="145828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F1 78,10%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A34EC-77FC-FBE2-CFB1-795820D0A689}"/>
              </a:ext>
            </a:extLst>
          </p:cNvPr>
          <p:cNvSpPr txBox="1"/>
          <p:nvPr/>
        </p:nvSpPr>
        <p:spPr>
          <a:xfrm>
            <a:off x="2457787" y="4469686"/>
            <a:ext cx="1748294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Acc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71,81%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C6BE8D-E37B-162E-FAF1-0D343F573E42}"/>
              </a:ext>
            </a:extLst>
          </p:cNvPr>
          <p:cNvSpPr txBox="1"/>
          <p:nvPr/>
        </p:nvSpPr>
        <p:spPr>
          <a:xfrm>
            <a:off x="2457787" y="4896508"/>
            <a:ext cx="1801919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Prec. 15,86%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16177-B5B4-DDA3-19FF-FA1D7905303B}"/>
              </a:ext>
            </a:extLst>
          </p:cNvPr>
          <p:cNvSpPr txBox="1"/>
          <p:nvPr/>
        </p:nvSpPr>
        <p:spPr>
          <a:xfrm>
            <a:off x="2509641" y="5693350"/>
            <a:ext cx="273684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F1 15,37%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DD31F-F1E4-5B8D-8E5E-D8DD77C2C811}"/>
              </a:ext>
            </a:extLst>
          </p:cNvPr>
          <p:cNvSpPr txBox="1"/>
          <p:nvPr/>
        </p:nvSpPr>
        <p:spPr>
          <a:xfrm>
            <a:off x="4901352" y="4469686"/>
            <a:ext cx="159155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Acc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92,02%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8E231-09C3-02EA-0D87-B12381B54E5C}"/>
              </a:ext>
            </a:extLst>
          </p:cNvPr>
          <p:cNvSpPr txBox="1"/>
          <p:nvPr/>
        </p:nvSpPr>
        <p:spPr>
          <a:xfrm>
            <a:off x="4944322" y="4889728"/>
            <a:ext cx="162901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Prec. 75,46%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71330-51A4-1ADD-CA37-C17DBB7355C9}"/>
              </a:ext>
            </a:extLst>
          </p:cNvPr>
          <p:cNvSpPr txBox="1"/>
          <p:nvPr/>
        </p:nvSpPr>
        <p:spPr>
          <a:xfrm>
            <a:off x="4986533" y="5633282"/>
            <a:ext cx="1415535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F1 77,33%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DB808C-B68D-27E8-D925-A4EC030E72A8}"/>
              </a:ext>
            </a:extLst>
          </p:cNvPr>
          <p:cNvSpPr txBox="1"/>
          <p:nvPr/>
        </p:nvSpPr>
        <p:spPr>
          <a:xfrm>
            <a:off x="7257948" y="4527176"/>
            <a:ext cx="159155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Acc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92,11%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C74AAC-6822-4F40-CC75-A1247EB7591A}"/>
              </a:ext>
            </a:extLst>
          </p:cNvPr>
          <p:cNvSpPr txBox="1"/>
          <p:nvPr/>
        </p:nvSpPr>
        <p:spPr>
          <a:xfrm>
            <a:off x="7278206" y="4940166"/>
            <a:ext cx="188020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Prec. 80,92%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A17E6-3A39-D8C9-873F-7ED6C8289CFC}"/>
              </a:ext>
            </a:extLst>
          </p:cNvPr>
          <p:cNvSpPr txBox="1"/>
          <p:nvPr/>
        </p:nvSpPr>
        <p:spPr>
          <a:xfrm>
            <a:off x="9554540" y="4469686"/>
            <a:ext cx="178071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Acc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92,56%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6BE6D-6B1B-A15D-A5A7-11A7F75CA31F}"/>
              </a:ext>
            </a:extLst>
          </p:cNvPr>
          <p:cNvSpPr txBox="1"/>
          <p:nvPr/>
        </p:nvSpPr>
        <p:spPr>
          <a:xfrm>
            <a:off x="9555695" y="4889728"/>
            <a:ext cx="162901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Prec. 80,65%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050FC-A603-8149-947B-8F615C0E71C6}"/>
              </a:ext>
            </a:extLst>
          </p:cNvPr>
          <p:cNvSpPr txBox="1"/>
          <p:nvPr/>
        </p:nvSpPr>
        <p:spPr>
          <a:xfrm>
            <a:off x="9594207" y="5693350"/>
            <a:ext cx="190046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F1 77,48%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EE06F2-D48E-772B-F326-1D891E7E3375}"/>
              </a:ext>
            </a:extLst>
          </p:cNvPr>
          <p:cNvSpPr txBox="1"/>
          <p:nvPr/>
        </p:nvSpPr>
        <p:spPr>
          <a:xfrm>
            <a:off x="2727329" y="1847643"/>
            <a:ext cx="147875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Random </a:t>
            </a:r>
          </a:p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Forest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A4814E-4FE4-0EF6-9DB8-6774DD39D360}"/>
              </a:ext>
            </a:extLst>
          </p:cNvPr>
          <p:cNvSpPr txBox="1"/>
          <p:nvPr/>
        </p:nvSpPr>
        <p:spPr>
          <a:xfrm>
            <a:off x="5014156" y="1847643"/>
            <a:ext cx="147875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Ada Boost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0AA96-3AD7-23FF-0D5A-452822C444A8}"/>
              </a:ext>
            </a:extLst>
          </p:cNvPr>
          <p:cNvSpPr txBox="1"/>
          <p:nvPr/>
        </p:nvSpPr>
        <p:spPr>
          <a:xfrm>
            <a:off x="7321950" y="1828549"/>
            <a:ext cx="147875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Light</a:t>
            </a:r>
          </a:p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GBM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C8F04-79FC-4D4C-43AA-B6B04493852D}"/>
              </a:ext>
            </a:extLst>
          </p:cNvPr>
          <p:cNvSpPr txBox="1"/>
          <p:nvPr/>
        </p:nvSpPr>
        <p:spPr>
          <a:xfrm>
            <a:off x="9692164" y="2001531"/>
            <a:ext cx="1668073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XGBOOST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F50C521D-C320-1F15-72A7-F058BD82C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73" y="2508983"/>
            <a:ext cx="2173398" cy="1760385"/>
          </a:xfrm>
          <a:prstGeom prst="rect">
            <a:avLst/>
          </a:prstGeom>
        </p:spPr>
      </p:pic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DD7A32B4-0D16-CDFE-62EA-BEB745C2AD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60"/>
          <a:stretch/>
        </p:blipFill>
        <p:spPr>
          <a:xfrm>
            <a:off x="4734030" y="2480328"/>
            <a:ext cx="2173399" cy="1760385"/>
          </a:xfrm>
          <a:prstGeom prst="rect">
            <a:avLst/>
          </a:prstGeom>
        </p:spPr>
      </p:pic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1CD16227-BD82-2CB1-C4F2-15F392E6D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688" y="2463993"/>
            <a:ext cx="2173398" cy="179305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06B706-20F7-3965-F8DD-F04A11020CBE}"/>
              </a:ext>
            </a:extLst>
          </p:cNvPr>
          <p:cNvSpPr/>
          <p:nvPr/>
        </p:nvSpPr>
        <p:spPr>
          <a:xfrm>
            <a:off x="354225" y="3286509"/>
            <a:ext cx="778539" cy="72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1B43A1-3B82-2FFD-B7BD-D31F95946299}"/>
              </a:ext>
            </a:extLst>
          </p:cNvPr>
          <p:cNvSpPr/>
          <p:nvPr/>
        </p:nvSpPr>
        <p:spPr>
          <a:xfrm>
            <a:off x="2634596" y="3305568"/>
            <a:ext cx="823190" cy="72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4D1716-E88D-86CA-9F54-582CD1279A8F}"/>
              </a:ext>
            </a:extLst>
          </p:cNvPr>
          <p:cNvSpPr/>
          <p:nvPr/>
        </p:nvSpPr>
        <p:spPr>
          <a:xfrm>
            <a:off x="4944322" y="3261581"/>
            <a:ext cx="823190" cy="72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BC89F-7DE0-6221-F8AF-4B2D19B66DA4}"/>
              </a:ext>
            </a:extLst>
          </p:cNvPr>
          <p:cNvSpPr/>
          <p:nvPr/>
        </p:nvSpPr>
        <p:spPr>
          <a:xfrm>
            <a:off x="7300918" y="3261581"/>
            <a:ext cx="823190" cy="72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pic>
        <p:nvPicPr>
          <p:cNvPr id="45" name="Picture 44" descr="Chart, scatter chart&#10;&#10;Description automatically generated">
            <a:extLst>
              <a:ext uri="{FF2B5EF4-FFF2-40B4-BE49-F238E27FC236}">
                <a16:creationId xmlns:a16="http://schemas.microsoft.com/office/drawing/2014/main" id="{6DDC068D-39A4-BC8B-28E5-A0D98F35A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02" b="1669"/>
          <a:stretch/>
        </p:blipFill>
        <p:spPr>
          <a:xfrm>
            <a:off x="9230823" y="2536435"/>
            <a:ext cx="2263846" cy="179323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CCDC52B-784C-98E0-74A9-2E5677A36E64}"/>
              </a:ext>
            </a:extLst>
          </p:cNvPr>
          <p:cNvSpPr/>
          <p:nvPr/>
        </p:nvSpPr>
        <p:spPr>
          <a:xfrm>
            <a:off x="9474316" y="3316445"/>
            <a:ext cx="823190" cy="72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E9D044-2200-E21A-50B0-838C584543A7}"/>
              </a:ext>
            </a:extLst>
          </p:cNvPr>
          <p:cNvSpPr txBox="1"/>
          <p:nvPr/>
        </p:nvSpPr>
        <p:spPr>
          <a:xfrm>
            <a:off x="9555695" y="5291539"/>
            <a:ext cx="162901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Rec. 74,56%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5F5C06-EB09-4EC7-C8A2-E7E79F1747EE}"/>
              </a:ext>
            </a:extLst>
          </p:cNvPr>
          <p:cNvSpPr txBox="1"/>
          <p:nvPr/>
        </p:nvSpPr>
        <p:spPr>
          <a:xfrm>
            <a:off x="7268077" y="5633282"/>
            <a:ext cx="190046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F1 75,47%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D3E4D-A874-3BB3-9F53-02D2C2E077AF}"/>
              </a:ext>
            </a:extLst>
          </p:cNvPr>
          <p:cNvSpPr txBox="1"/>
          <p:nvPr/>
        </p:nvSpPr>
        <p:spPr>
          <a:xfrm>
            <a:off x="7263880" y="5270337"/>
            <a:ext cx="173798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Rec. 70,70%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ADC4A-F81C-F1A0-B1CF-32A00D27D931}"/>
              </a:ext>
            </a:extLst>
          </p:cNvPr>
          <p:cNvSpPr txBox="1"/>
          <p:nvPr/>
        </p:nvSpPr>
        <p:spPr>
          <a:xfrm>
            <a:off x="4955465" y="5244018"/>
            <a:ext cx="173798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Rec. 79,30%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33839E-EFC6-951F-EA3B-511C7CE58510}"/>
              </a:ext>
            </a:extLst>
          </p:cNvPr>
          <p:cNvSpPr txBox="1"/>
          <p:nvPr/>
        </p:nvSpPr>
        <p:spPr>
          <a:xfrm>
            <a:off x="2463142" y="5291539"/>
            <a:ext cx="173798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Rec. 14,90%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6D007-7771-E7D2-2721-8F017F574F3F}"/>
              </a:ext>
            </a:extLst>
          </p:cNvPr>
          <p:cNvSpPr txBox="1"/>
          <p:nvPr/>
        </p:nvSpPr>
        <p:spPr>
          <a:xfrm>
            <a:off x="354225" y="5251429"/>
            <a:ext cx="1459483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Rec. 83,51%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7D23A-572A-B12B-3937-7F62F5C37DDC}"/>
              </a:ext>
            </a:extLst>
          </p:cNvPr>
          <p:cNvSpPr txBox="1"/>
          <p:nvPr/>
        </p:nvSpPr>
        <p:spPr>
          <a:xfrm>
            <a:off x="9214309" y="260941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04.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63926-4277-9610-D8B1-6780FF882A68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18852-7688-FF80-F5BD-7EFD9157BF8B}"/>
              </a:ext>
            </a:extLst>
          </p:cNvPr>
          <p:cNvSpPr txBox="1"/>
          <p:nvPr/>
        </p:nvSpPr>
        <p:spPr>
          <a:xfrm>
            <a:off x="1477089" y="2243281"/>
            <a:ext cx="713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pudo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lograr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objetivo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predecir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un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pedido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</a:t>
            </a:r>
          </a:p>
        </p:txBody>
      </p:sp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DA0A2098-09AE-20F3-A61F-FC503288F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544" y="2157947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E2DF1-55DF-294B-5CD2-0F1A15F3560B}"/>
              </a:ext>
            </a:extLst>
          </p:cNvPr>
          <p:cNvSpPr txBox="1"/>
          <p:nvPr/>
        </p:nvSpPr>
        <p:spPr>
          <a:xfrm>
            <a:off x="1477089" y="2992862"/>
            <a:ext cx="773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modelos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basados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àrboles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resultaron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muy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eficientes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esto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10" name="Graphic 9" descr="Badge Tick with solid fill">
            <a:extLst>
              <a:ext uri="{FF2B5EF4-FFF2-40B4-BE49-F238E27FC236}">
                <a16:creationId xmlns:a16="http://schemas.microsoft.com/office/drawing/2014/main" id="{C975DBE7-82BE-F304-B30B-127192576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544" y="2907528"/>
            <a:ext cx="540000" cy="5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DB09C0-5C25-D7A7-A681-2EA17D9CA4F2}"/>
              </a:ext>
            </a:extLst>
          </p:cNvPr>
          <p:cNvSpPr txBox="1"/>
          <p:nvPr/>
        </p:nvSpPr>
        <p:spPr>
          <a:xfrm>
            <a:off x="1477089" y="3762802"/>
            <a:ext cx="773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modelos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complejos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y con mayor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parámetros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presentan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resultado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levemente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major,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pero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son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menos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eficientes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considerando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tiempo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ejecución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12" name="Graphic 11" descr="Badge Tick with solid fill">
            <a:extLst>
              <a:ext uri="{FF2B5EF4-FFF2-40B4-BE49-F238E27FC236}">
                <a16:creationId xmlns:a16="http://schemas.microsoft.com/office/drawing/2014/main" id="{0BBDD765-8D96-0082-6C9B-61B7331B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544" y="376280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3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C963B-A9AE-48A1-41D9-0E5D91A18CA4}"/>
              </a:ext>
            </a:extLst>
          </p:cNvPr>
          <p:cNvSpPr txBox="1"/>
          <p:nvPr/>
        </p:nvSpPr>
        <p:spPr>
          <a:xfrm>
            <a:off x="9214309" y="260941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04.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B0F7A-56B3-822E-A218-EA93C357737F}"/>
              </a:ext>
            </a:extLst>
          </p:cNvPr>
          <p:cNvSpPr txBox="1"/>
          <p:nvPr/>
        </p:nvSpPr>
        <p:spPr>
          <a:xfrm>
            <a:off x="789543" y="1170535"/>
            <a:ext cx="911873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Corroboración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del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cumplimiento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de la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hipótesis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C036BA3-BA42-5CE1-04FF-57D27D3A3857}"/>
              </a:ext>
            </a:extLst>
          </p:cNvPr>
          <p:cNvSpPr/>
          <p:nvPr/>
        </p:nvSpPr>
        <p:spPr>
          <a:xfrm>
            <a:off x="559557" y="2348966"/>
            <a:ext cx="736979" cy="4094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AEC2C0E-D7DB-DE80-AE32-B61C905C83A9}"/>
              </a:ext>
            </a:extLst>
          </p:cNvPr>
          <p:cNvSpPr/>
          <p:nvPr/>
        </p:nvSpPr>
        <p:spPr>
          <a:xfrm>
            <a:off x="559556" y="3547448"/>
            <a:ext cx="736979" cy="4094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9CDB5-47C8-1769-995A-49A875AA1037}"/>
              </a:ext>
            </a:extLst>
          </p:cNvPr>
          <p:cNvSpPr txBox="1"/>
          <p:nvPr/>
        </p:nvSpPr>
        <p:spPr>
          <a:xfrm>
            <a:off x="1545328" y="2207900"/>
            <a:ext cx="836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Las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características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cuantitativas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las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órdenes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mayor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influencia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sobre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que las variables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cualitativas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E9DA9-98FD-F564-A501-BF1B79DF60D1}"/>
              </a:ext>
            </a:extLst>
          </p:cNvPr>
          <p:cNvSpPr txBox="1"/>
          <p:nvPr/>
        </p:nvSpPr>
        <p:spPr>
          <a:xfrm>
            <a:off x="1684080" y="3429000"/>
            <a:ext cx="836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Las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características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Quantity y Total se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encontraron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siempre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entre las dos principals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explicadoras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53AB42A-F9E5-3AE6-D2BE-E0A681D73D4B}"/>
              </a:ext>
            </a:extLst>
          </p:cNvPr>
          <p:cNvSpPr/>
          <p:nvPr/>
        </p:nvSpPr>
        <p:spPr>
          <a:xfrm>
            <a:off x="559557" y="4759668"/>
            <a:ext cx="736979" cy="4094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47077-9BDD-BDBA-724A-88AAD0B87275}"/>
              </a:ext>
            </a:extLst>
          </p:cNvPr>
          <p:cNvSpPr txBox="1"/>
          <p:nvPr/>
        </p:nvSpPr>
        <p:spPr>
          <a:xfrm>
            <a:off x="1684080" y="4555392"/>
            <a:ext cx="836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La variable Postage no se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destacó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una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varible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con peso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significativo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predicción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98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7D23A-572A-B12B-3937-7F62F5C37DDC}"/>
              </a:ext>
            </a:extLst>
          </p:cNvPr>
          <p:cNvSpPr txBox="1"/>
          <p:nvPr/>
        </p:nvSpPr>
        <p:spPr>
          <a:xfrm>
            <a:off x="9214309" y="260941"/>
            <a:ext cx="492477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04.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Conclusiones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63926-4277-9610-D8B1-6780FF882A68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Recomendaciones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Negocio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18852-7688-FF80-F5BD-7EFD9157BF8B}"/>
              </a:ext>
            </a:extLst>
          </p:cNvPr>
          <p:cNvSpPr txBox="1"/>
          <p:nvPr/>
        </p:nvSpPr>
        <p:spPr>
          <a:xfrm>
            <a:off x="913153" y="2333775"/>
            <a:ext cx="896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con mayor precision para la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clase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positiva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Árbol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Decisión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poder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conocer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puntos de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inflexión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nodos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D6BBF-C1FA-7FAE-8DE3-4B990D1F401B}"/>
              </a:ext>
            </a:extLst>
          </p:cNvPr>
          <p:cNvSpPr txBox="1"/>
          <p:nvPr/>
        </p:nvSpPr>
        <p:spPr>
          <a:xfrm>
            <a:off x="707656" y="1871309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Selección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0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: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893CE-2FB1-5C5D-560D-D9B89ABB5187}"/>
              </a:ext>
            </a:extLst>
          </p:cNvPr>
          <p:cNvSpPr txBox="1"/>
          <p:nvPr/>
        </p:nvSpPr>
        <p:spPr>
          <a:xfrm>
            <a:off x="789544" y="3477785"/>
            <a:ext cx="759245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Acciones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: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9C893-1E4D-12AF-2117-2F1A6E26EE26}"/>
              </a:ext>
            </a:extLst>
          </p:cNvPr>
          <p:cNvSpPr txBox="1"/>
          <p:nvPr/>
        </p:nvSpPr>
        <p:spPr>
          <a:xfrm>
            <a:off x="1034782" y="4031569"/>
            <a:ext cx="839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Ofrecer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descuentos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en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la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próxima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compra</a:t>
            </a:r>
            <a:endParaRPr lang="en-US" altLang="ko-KR" sz="1800" b="1" dirty="0">
              <a:solidFill>
                <a:srgbClr val="0D5486"/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Comunicarte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manera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personal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Extender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los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plazos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cambios</a:t>
            </a:r>
            <a:r>
              <a:rPr lang="en-US" altLang="ko-KR" sz="1800" b="1" dirty="0">
                <a:solidFill>
                  <a:srgbClr val="0D5486"/>
                </a:solidFill>
                <a:cs typeface="Arial" pitchFamily="34" charset="0"/>
              </a:rPr>
              <a:t> y </a:t>
            </a:r>
            <a:r>
              <a:rPr lang="en-US" altLang="ko-KR" sz="1800" b="1" dirty="0" err="1">
                <a:solidFill>
                  <a:srgbClr val="0D5486"/>
                </a:solidFill>
                <a:cs typeface="Arial" pitchFamily="34" charset="0"/>
              </a:rPr>
              <a:t>devoluciones</a:t>
            </a:r>
            <a:endParaRPr lang="en-US" altLang="ko-KR" sz="1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1854D-D6FD-7072-2BB5-AEA5C812E887}"/>
              </a:ext>
            </a:extLst>
          </p:cNvPr>
          <p:cNvSpPr txBox="1"/>
          <p:nvPr/>
        </p:nvSpPr>
        <p:spPr>
          <a:xfrm>
            <a:off x="1034782" y="5108573"/>
            <a:ext cx="8967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Brindar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tranquilidad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y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seguimiento</a:t>
            </a:r>
            <a:endParaRPr lang="en-US" altLang="ko-KR" sz="1800" dirty="0">
              <a:solidFill>
                <a:srgbClr val="5B9BD5"/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Generar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encuesta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para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obtener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información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acerca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del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motivo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de la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cancelación</a:t>
            </a:r>
            <a:endParaRPr lang="en-US" altLang="ko-KR" sz="1800" dirty="0">
              <a:solidFill>
                <a:srgbClr val="5B9BD5"/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Establecer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confianza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la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marca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,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através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de la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atención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y la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claidad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del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servicio</a:t>
            </a:r>
            <a:r>
              <a:rPr lang="en-US" altLang="ko-KR" sz="1800" dirty="0">
                <a:solidFill>
                  <a:srgbClr val="5B9BD5"/>
                </a:solidFill>
                <a:cs typeface="Arial" pitchFamily="34" charset="0"/>
              </a:rPr>
              <a:t> y del </a:t>
            </a:r>
            <a:r>
              <a:rPr lang="en-US" altLang="ko-KR" sz="1800" dirty="0" err="1">
                <a:solidFill>
                  <a:srgbClr val="5B9BD5"/>
                </a:solidFill>
                <a:cs typeface="Arial" pitchFamily="34" charset="0"/>
              </a:rPr>
              <a:t>producto</a:t>
            </a:r>
            <a:endParaRPr lang="en-US" altLang="ko-KR" sz="1800" dirty="0">
              <a:solidFill>
                <a:srgbClr val="5B9BD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9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F8F3E-0CF4-5940-18A6-36B1A9A4AF9D}"/>
              </a:ext>
            </a:extLst>
          </p:cNvPr>
          <p:cNvSpPr txBox="1"/>
          <p:nvPr/>
        </p:nvSpPr>
        <p:spPr>
          <a:xfrm>
            <a:off x="9432926" y="260941"/>
            <a:ext cx="302926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01.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Introducción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FF45C-6497-5467-4145-A132641B75F0}"/>
              </a:ext>
            </a:extLst>
          </p:cNvPr>
          <p:cNvSpPr txBox="1"/>
          <p:nvPr/>
        </p:nvSpPr>
        <p:spPr>
          <a:xfrm>
            <a:off x="569134" y="1785810"/>
            <a:ext cx="9613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La base Online Retail II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contiene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 un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comercio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online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radicado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registrado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el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Reino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Unido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El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vendedor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tiene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local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físico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vende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artículos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 regalo para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toda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ocasión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La base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contiene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todas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las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transacciones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</a:rPr>
              <a:t>realizadas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entre el 01/12/2009 y el 09/12/2010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Muchos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 los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clientes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empresa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son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</a:rPr>
              <a:t>compradores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al por mayor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79597-4FD9-AC90-481C-6EC0721D80C3}"/>
              </a:ext>
            </a:extLst>
          </p:cNvPr>
          <p:cNvSpPr txBox="1"/>
          <p:nvPr/>
        </p:nvSpPr>
        <p:spPr>
          <a:xfrm>
            <a:off x="569134" y="1347203"/>
            <a:ext cx="97429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800" b="1" dirty="0">
                <a:solidFill>
                  <a:srgbClr val="0D5486"/>
                </a:solidFill>
                <a:cs typeface="Arial" pitchFamily="34" charset="0"/>
              </a:rPr>
              <a:t>ONLINE RETAIL II - UCI Machine </a:t>
            </a:r>
            <a:r>
              <a:rPr lang="es-ES" altLang="ko-KR" sz="1800" b="1" dirty="0" err="1">
                <a:solidFill>
                  <a:srgbClr val="0D5486"/>
                </a:solidFill>
                <a:cs typeface="Arial" pitchFamily="34" charset="0"/>
              </a:rPr>
              <a:t>Learning</a:t>
            </a:r>
            <a:r>
              <a:rPr lang="es-ES" altLang="ko-KR" sz="18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s-ES" altLang="ko-KR" sz="1800" b="1" dirty="0" err="1">
                <a:solidFill>
                  <a:srgbClr val="0D5486"/>
                </a:solidFill>
                <a:cs typeface="Arial" pitchFamily="34" charset="0"/>
              </a:rPr>
              <a:t>Repository</a:t>
            </a:r>
            <a:endParaRPr lang="ko-KR" altLang="en-US" sz="18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C3E84-D4D3-C1A2-4E20-F7F975E3EFE5}"/>
              </a:ext>
            </a:extLst>
          </p:cNvPr>
          <p:cNvSpPr txBox="1"/>
          <p:nvPr/>
        </p:nvSpPr>
        <p:spPr>
          <a:xfrm>
            <a:off x="1788836" y="2924402"/>
            <a:ext cx="4114728" cy="64530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2800" b="1" dirty="0">
                <a:solidFill>
                  <a:schemeClr val="bg1"/>
                </a:solidFill>
                <a:highlight>
                  <a:srgbClr val="0D5486"/>
                </a:highlight>
                <a:cs typeface="Arial" pitchFamily="34" charset="0"/>
              </a:rPr>
              <a:t>OBJETIVO</a:t>
            </a:r>
            <a:endParaRPr lang="ko-KR" altLang="en-US" sz="2800" b="1" dirty="0">
              <a:solidFill>
                <a:schemeClr val="bg1"/>
              </a:solidFill>
              <a:highlight>
                <a:srgbClr val="0D5486"/>
              </a:highlight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F5E66-0C06-3213-78F2-E367720BB218}"/>
              </a:ext>
            </a:extLst>
          </p:cNvPr>
          <p:cNvSpPr txBox="1"/>
          <p:nvPr/>
        </p:nvSpPr>
        <p:spPr>
          <a:xfrm>
            <a:off x="1885818" y="3665744"/>
            <a:ext cx="6686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Necesidad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conocer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comportamiento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los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compradores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cancelaron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pedidos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para el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lanzamiento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una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campaña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marketing que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busque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disminuir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cancelaciones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52FC9-C5E0-C463-B142-8D35DB986224}"/>
              </a:ext>
            </a:extLst>
          </p:cNvPr>
          <p:cNvSpPr txBox="1"/>
          <p:nvPr/>
        </p:nvSpPr>
        <p:spPr>
          <a:xfrm>
            <a:off x="6266541" y="4757548"/>
            <a:ext cx="2743265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3200" b="1" dirty="0">
                <a:solidFill>
                  <a:schemeClr val="bg1"/>
                </a:solidFill>
                <a:highlight>
                  <a:srgbClr val="0D5486"/>
                </a:highlight>
                <a:cs typeface="Arial" pitchFamily="34" charset="0"/>
              </a:rPr>
              <a:t>DESAFÍO</a:t>
            </a:r>
            <a:endParaRPr lang="ko-KR" altLang="en-US" sz="4000" b="1" dirty="0">
              <a:solidFill>
                <a:schemeClr val="bg1"/>
              </a:solidFill>
              <a:highlight>
                <a:srgbClr val="0D5486"/>
              </a:highlight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4F272-FD63-AEF3-6E47-F4DE5C2E6FA6}"/>
              </a:ext>
            </a:extLst>
          </p:cNvPr>
          <p:cNvSpPr txBox="1"/>
          <p:nvPr/>
        </p:nvSpPr>
        <p:spPr>
          <a:xfrm>
            <a:off x="1483534" y="5490348"/>
            <a:ext cx="702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Establecer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patrón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comportamiento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los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clientes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han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cancelado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pedidos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mediante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uso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técnicas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Machine Learning.</a:t>
            </a:r>
          </a:p>
        </p:txBody>
      </p:sp>
      <p:pic>
        <p:nvPicPr>
          <p:cNvPr id="10" name="Graphic 9" descr="Target Audience with solid fill">
            <a:extLst>
              <a:ext uri="{FF2B5EF4-FFF2-40B4-BE49-F238E27FC236}">
                <a16:creationId xmlns:a16="http://schemas.microsoft.com/office/drawing/2014/main" id="{D65927D1-D57C-ADE2-209A-D02780FF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85" y="3047061"/>
            <a:ext cx="914400" cy="914400"/>
          </a:xfrm>
          <a:prstGeom prst="rect">
            <a:avLst/>
          </a:prstGeom>
        </p:spPr>
      </p:pic>
      <p:pic>
        <p:nvPicPr>
          <p:cNvPr id="12" name="Graphic 11" descr="Playbook with solid fill">
            <a:extLst>
              <a:ext uri="{FF2B5EF4-FFF2-40B4-BE49-F238E27FC236}">
                <a16:creationId xmlns:a16="http://schemas.microsoft.com/office/drawing/2014/main" id="{B856F52D-476B-A557-7D43-0487E3697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7189" y="48205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D34DF-C946-8C4D-ADF9-5998B49AD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/>
          </a:p>
        </p:txBody>
      </p:sp>
      <p:sp>
        <p:nvSpPr>
          <p:cNvPr id="3" name="Google Shape;42;p6">
            <a:extLst>
              <a:ext uri="{FF2B5EF4-FFF2-40B4-BE49-F238E27FC236}">
                <a16:creationId xmlns:a16="http://schemas.microsoft.com/office/drawing/2014/main" id="{54D1FBD8-8237-C3D3-7257-14152DF93D56}"/>
              </a:ext>
            </a:extLst>
          </p:cNvPr>
          <p:cNvSpPr/>
          <p:nvPr/>
        </p:nvSpPr>
        <p:spPr>
          <a:xfrm>
            <a:off x="1491227" y="4572973"/>
            <a:ext cx="2016248" cy="431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3;p6">
            <a:extLst>
              <a:ext uri="{FF2B5EF4-FFF2-40B4-BE49-F238E27FC236}">
                <a16:creationId xmlns:a16="http://schemas.microsoft.com/office/drawing/2014/main" id="{67F21994-9E72-28C0-28D9-AA5FF6439BBB}"/>
              </a:ext>
            </a:extLst>
          </p:cNvPr>
          <p:cNvSpPr/>
          <p:nvPr/>
        </p:nvSpPr>
        <p:spPr>
          <a:xfrm>
            <a:off x="1491228" y="5089158"/>
            <a:ext cx="3503853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4;p6">
            <a:extLst>
              <a:ext uri="{FF2B5EF4-FFF2-40B4-BE49-F238E27FC236}">
                <a16:creationId xmlns:a16="http://schemas.microsoft.com/office/drawing/2014/main" id="{7E381650-2967-21EC-27A8-19E0975E7BD2}"/>
              </a:ext>
            </a:extLst>
          </p:cNvPr>
          <p:cNvSpPr txBox="1"/>
          <p:nvPr/>
        </p:nvSpPr>
        <p:spPr>
          <a:xfrm>
            <a:off x="1491227" y="4425016"/>
            <a:ext cx="6577009" cy="87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558C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</a:p>
          <a:p>
            <a:pPr lvl="0">
              <a:lnSpc>
                <a:spcPct val="150000"/>
              </a:lnSpc>
              <a:buClr>
                <a:srgbClr val="00558C"/>
              </a:buClr>
              <a:buSzPts val="2400"/>
            </a:pPr>
            <a:r>
              <a:rPr lang="en-US" sz="2400" b="1" dirty="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ESPACIO DE CONSULTAS</a:t>
            </a:r>
            <a:endParaRPr sz="2400" b="1" u="none" dirty="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5;p6">
            <a:extLst>
              <a:ext uri="{FF2B5EF4-FFF2-40B4-BE49-F238E27FC236}">
                <a16:creationId xmlns:a16="http://schemas.microsoft.com/office/drawing/2014/main" id="{1BDD91F5-6F8E-460B-BFEC-84B2060D9B34}"/>
              </a:ext>
            </a:extLst>
          </p:cNvPr>
          <p:cNvSpPr/>
          <p:nvPr/>
        </p:nvSpPr>
        <p:spPr>
          <a:xfrm>
            <a:off x="1405333" y="5520672"/>
            <a:ext cx="39786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913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F8F3E-0CF4-5940-18A6-36B1A9A4AF9D}"/>
              </a:ext>
            </a:extLst>
          </p:cNvPr>
          <p:cNvSpPr txBox="1"/>
          <p:nvPr/>
        </p:nvSpPr>
        <p:spPr>
          <a:xfrm>
            <a:off x="9432926" y="260941"/>
            <a:ext cx="302926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01.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Introducción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79597-4FD9-AC90-481C-6EC0721D80C3}"/>
              </a:ext>
            </a:extLst>
          </p:cNvPr>
          <p:cNvSpPr txBox="1"/>
          <p:nvPr/>
        </p:nvSpPr>
        <p:spPr>
          <a:xfrm>
            <a:off x="885305" y="1600742"/>
            <a:ext cx="9742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3200" b="1" dirty="0">
                <a:solidFill>
                  <a:srgbClr val="0D5486"/>
                </a:solidFill>
                <a:cs typeface="Arial" pitchFamily="34" charset="0"/>
              </a:rPr>
              <a:t>HIPÓTESIS</a:t>
            </a:r>
            <a:endParaRPr lang="ko-KR" altLang="en-US" sz="32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B0127-5473-1E98-F758-44ED08B25305}"/>
              </a:ext>
            </a:extLst>
          </p:cNvPr>
          <p:cNvSpPr txBox="1"/>
          <p:nvPr/>
        </p:nvSpPr>
        <p:spPr>
          <a:xfrm>
            <a:off x="885306" y="2702127"/>
            <a:ext cx="974299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Para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este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caso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las variables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cuantitativas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influyen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que las </a:t>
            </a:r>
            <a:r>
              <a:rPr lang="en-US" altLang="ko-KR" sz="32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cualitativas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8CEC7-0C2B-F825-14CF-CA1CE12831C1}"/>
              </a:ext>
            </a:extLst>
          </p:cNvPr>
          <p:cNvSpPr txBox="1"/>
          <p:nvPr/>
        </p:nvSpPr>
        <p:spPr>
          <a:xfrm>
            <a:off x="885306" y="4045773"/>
            <a:ext cx="97429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Las variables Total, Quantity y Postage son las </a:t>
            </a:r>
            <a:r>
              <a:rPr lang="en-US" altLang="ko-KR" sz="24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influyentes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2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A58CA-455E-E527-8A61-74813C9C2157}"/>
              </a:ext>
            </a:extLst>
          </p:cNvPr>
          <p:cNvSpPr txBox="1"/>
          <p:nvPr/>
        </p:nvSpPr>
        <p:spPr>
          <a:xfrm>
            <a:off x="9432926" y="260941"/>
            <a:ext cx="302926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01.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Introducción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420E6EF-894D-8CEF-E77D-845791DD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44" y="4180145"/>
            <a:ext cx="8851200" cy="2034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C3C09-5E7C-B253-4067-49273A10735A}"/>
              </a:ext>
            </a:extLst>
          </p:cNvPr>
          <p:cNvSpPr txBox="1"/>
          <p:nvPr/>
        </p:nvSpPr>
        <p:spPr>
          <a:xfrm>
            <a:off x="789544" y="1101263"/>
            <a:ext cx="3647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Base original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50F42-41C7-A603-55A5-4496920432AE}"/>
              </a:ext>
            </a:extLst>
          </p:cNvPr>
          <p:cNvSpPr txBox="1"/>
          <p:nvPr/>
        </p:nvSpPr>
        <p:spPr>
          <a:xfrm>
            <a:off x="789544" y="1716078"/>
            <a:ext cx="40236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Invoice – </a:t>
            </a:r>
            <a:r>
              <a:rPr lang="en-AR" sz="1600" i="1" dirty="0">
                <a:solidFill>
                  <a:srgbClr val="0D5486"/>
                </a:solidFill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StockCode – </a:t>
            </a:r>
            <a:r>
              <a:rPr lang="en-AR" sz="1600" i="1" dirty="0">
                <a:solidFill>
                  <a:srgbClr val="0D5486"/>
                </a:solidFill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Description – </a:t>
            </a:r>
            <a:r>
              <a:rPr lang="en-AR" sz="1600" i="1" dirty="0">
                <a:solidFill>
                  <a:srgbClr val="0D5486"/>
                </a:solidFill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Quantity – </a:t>
            </a:r>
            <a:r>
              <a:rPr lang="en-AR" sz="1600" i="1" dirty="0">
                <a:solidFill>
                  <a:srgbClr val="0D5486"/>
                </a:solidFill>
              </a:rPr>
              <a:t>int64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InvoiceDate – </a:t>
            </a:r>
            <a:r>
              <a:rPr lang="en-AR" sz="1600" i="1" dirty="0">
                <a:solidFill>
                  <a:srgbClr val="0D5486"/>
                </a:solidFill>
              </a:rPr>
              <a:t>datetime64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Price – </a:t>
            </a:r>
            <a:r>
              <a:rPr lang="en-AR" sz="1600" i="1" dirty="0">
                <a:solidFill>
                  <a:srgbClr val="0D5486"/>
                </a:solidFill>
              </a:rPr>
              <a:t>float64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Customer ID – </a:t>
            </a:r>
            <a:r>
              <a:rPr lang="en-AR" sz="1600" i="1" dirty="0">
                <a:solidFill>
                  <a:srgbClr val="0D5486"/>
                </a:solidFill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R" sz="1600" dirty="0"/>
              <a:t>Country – </a:t>
            </a:r>
            <a:r>
              <a:rPr lang="en-AR" sz="1600" i="1" dirty="0">
                <a:solidFill>
                  <a:srgbClr val="0D5486"/>
                </a:solidFill>
              </a:rPr>
              <a:t>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82AE0-6043-620D-8D1A-D912FE34DDC6}"/>
              </a:ext>
            </a:extLst>
          </p:cNvPr>
          <p:cNvSpPr txBox="1"/>
          <p:nvPr/>
        </p:nvSpPr>
        <p:spPr>
          <a:xfrm>
            <a:off x="3089396" y="1155123"/>
            <a:ext cx="4475185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- 8 variables x </a:t>
            </a:r>
            <a:r>
              <a:rPr lang="en-AR" sz="20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525.461 registros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24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6F4E5-29C3-59EE-5A39-6CE341E76F57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A197A-7042-6415-2D4D-3AFF2C36DA1A}"/>
              </a:ext>
            </a:extLst>
          </p:cNvPr>
          <p:cNvSpPr txBox="1"/>
          <p:nvPr/>
        </p:nvSpPr>
        <p:spPr>
          <a:xfrm>
            <a:off x="789544" y="1170535"/>
            <a:ext cx="3647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Primeros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cambios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3E4AD1-7ECF-D830-E2A3-A72B350DA8C7}"/>
              </a:ext>
            </a:extLst>
          </p:cNvPr>
          <p:cNvSpPr/>
          <p:nvPr/>
        </p:nvSpPr>
        <p:spPr>
          <a:xfrm>
            <a:off x="803399" y="1870368"/>
            <a:ext cx="152565" cy="310641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3D4DF3-168A-1172-D758-AB3BC64AF697}"/>
              </a:ext>
            </a:extLst>
          </p:cNvPr>
          <p:cNvSpPr/>
          <p:nvPr/>
        </p:nvSpPr>
        <p:spPr>
          <a:xfrm>
            <a:off x="692754" y="1870368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E1866B-5EFF-0F55-F2BE-22F7652CAF10}"/>
              </a:ext>
            </a:extLst>
          </p:cNvPr>
          <p:cNvSpPr/>
          <p:nvPr/>
        </p:nvSpPr>
        <p:spPr>
          <a:xfrm>
            <a:off x="692754" y="2773092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B6B3CD-5267-B2D7-D859-06439B07A336}"/>
              </a:ext>
            </a:extLst>
          </p:cNvPr>
          <p:cNvSpPr/>
          <p:nvPr/>
        </p:nvSpPr>
        <p:spPr>
          <a:xfrm>
            <a:off x="692754" y="3694938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9F15E-4C8C-225F-8C0E-2E9993BD9669}"/>
              </a:ext>
            </a:extLst>
          </p:cNvPr>
          <p:cNvSpPr/>
          <p:nvPr/>
        </p:nvSpPr>
        <p:spPr>
          <a:xfrm>
            <a:off x="692754" y="4616784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57E0F-1E66-39F0-1C0F-B67A06A34922}"/>
              </a:ext>
            </a:extLst>
          </p:cNvPr>
          <p:cNvSpPr txBox="1"/>
          <p:nvPr/>
        </p:nvSpPr>
        <p:spPr>
          <a:xfrm>
            <a:off x="1149544" y="1870368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Separo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Date y Time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dos variables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distintas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755F9C-14E9-494F-6E4B-3736AC880654}"/>
              </a:ext>
            </a:extLst>
          </p:cNvPr>
          <p:cNvSpPr txBox="1"/>
          <p:nvPr/>
        </p:nvSpPr>
        <p:spPr>
          <a:xfrm>
            <a:off x="1149544" y="2773092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variable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DayOfWeek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982B0-8D51-AB86-9047-52AF12D62C38}"/>
              </a:ext>
            </a:extLst>
          </p:cNvPr>
          <p:cNvSpPr txBox="1"/>
          <p:nvPr/>
        </p:nvSpPr>
        <p:spPr>
          <a:xfrm>
            <a:off x="1149544" y="3716384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variable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binaria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Weekend.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25C4D-6E43-B813-8CC3-57D9777DEE67}"/>
              </a:ext>
            </a:extLst>
          </p:cNvPr>
          <p:cNvSpPr txBox="1"/>
          <p:nvPr/>
        </p:nvSpPr>
        <p:spPr>
          <a:xfrm>
            <a:off x="1149544" y="4627507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variable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binaria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Cancellation.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C0F4A-DB8D-5225-00B2-C8ADAA4B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3" y="5565580"/>
            <a:ext cx="9698156" cy="6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7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A3BD5-D9EE-4EC0-02CA-F7EFB799A26B}"/>
              </a:ext>
            </a:extLst>
          </p:cNvPr>
          <p:cNvSpPr/>
          <p:nvPr/>
        </p:nvSpPr>
        <p:spPr>
          <a:xfrm>
            <a:off x="844320" y="2604505"/>
            <a:ext cx="9019528" cy="3077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" name="Oval 8">
            <a:extLst>
              <a:ext uri="{FF2B5EF4-FFF2-40B4-BE49-F238E27FC236}">
                <a16:creationId xmlns:a16="http://schemas.microsoft.com/office/drawing/2014/main" id="{DD1CBE07-CB27-2DA7-9E4C-5E871419EE34}"/>
              </a:ext>
            </a:extLst>
          </p:cNvPr>
          <p:cNvSpPr/>
          <p:nvPr/>
        </p:nvSpPr>
        <p:spPr>
          <a:xfrm>
            <a:off x="9412071" y="2470991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4E7DA-980C-CA1E-9765-2F6D68771EE0}"/>
              </a:ext>
            </a:extLst>
          </p:cNvPr>
          <p:cNvSpPr txBox="1"/>
          <p:nvPr/>
        </p:nvSpPr>
        <p:spPr>
          <a:xfrm>
            <a:off x="8596362" y="3256797"/>
            <a:ext cx="1441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Price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nulo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4330C5-B8EF-3425-5515-0AFEBE1B477C}"/>
              </a:ext>
            </a:extLst>
          </p:cNvPr>
          <p:cNvSpPr/>
          <p:nvPr/>
        </p:nvSpPr>
        <p:spPr>
          <a:xfrm>
            <a:off x="6463903" y="2470991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2B9C1-51BD-6F0E-1080-4D7B7F6A797E}"/>
              </a:ext>
            </a:extLst>
          </p:cNvPr>
          <p:cNvSpPr txBox="1"/>
          <p:nvPr/>
        </p:nvSpPr>
        <p:spPr>
          <a:xfrm>
            <a:off x="5732816" y="3273895"/>
            <a:ext cx="2136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Quantity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negativo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1606-8A1E-CF37-DA1D-5DDFBB52FE8D}"/>
              </a:ext>
            </a:extLst>
          </p:cNvPr>
          <p:cNvSpPr txBox="1"/>
          <p:nvPr/>
        </p:nvSpPr>
        <p:spPr>
          <a:xfrm>
            <a:off x="5925070" y="3718136"/>
            <a:ext cx="2136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cancelaciones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Customer ID. Pero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también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0 y sin Customer ID.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4C44CF91-E957-A69C-A9CD-72D038170558}"/>
              </a:ext>
            </a:extLst>
          </p:cNvPr>
          <p:cNvSpPr/>
          <p:nvPr/>
        </p:nvSpPr>
        <p:spPr>
          <a:xfrm>
            <a:off x="756097" y="2490214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18FAB-0382-7CB0-0BF4-B1DC19F495AA}"/>
              </a:ext>
            </a:extLst>
          </p:cNvPr>
          <p:cNvSpPr txBox="1"/>
          <p:nvPr/>
        </p:nvSpPr>
        <p:spPr>
          <a:xfrm>
            <a:off x="366653" y="3160067"/>
            <a:ext cx="1622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Customer IDs con NAs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F6A4C3CB-23D5-2324-A389-0ED1BCF55D82}"/>
              </a:ext>
            </a:extLst>
          </p:cNvPr>
          <p:cNvSpPr/>
          <p:nvPr/>
        </p:nvSpPr>
        <p:spPr>
          <a:xfrm>
            <a:off x="3610000" y="2450689"/>
            <a:ext cx="540000" cy="540000"/>
          </a:xfrm>
          <a:prstGeom prst="ellipse">
            <a:avLst/>
          </a:prstGeom>
          <a:solidFill>
            <a:srgbClr val="C0000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6E7DD-4267-92CE-4756-E727C6C90521}"/>
              </a:ext>
            </a:extLst>
          </p:cNvPr>
          <p:cNvSpPr txBox="1"/>
          <p:nvPr/>
        </p:nvSpPr>
        <p:spPr>
          <a:xfrm>
            <a:off x="3029634" y="3241417"/>
            <a:ext cx="19140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Price </a:t>
            </a:r>
            <a:r>
              <a:rPr lang="en-US" altLang="ko-KR" sz="1800" b="1" dirty="0" err="1">
                <a:solidFill>
                  <a:srgbClr val="C00000"/>
                </a:solidFill>
                <a:cs typeface="Arial" pitchFamily="34" charset="0"/>
              </a:rPr>
              <a:t>negativo</a:t>
            </a:r>
            <a:endParaRPr lang="ko-KR" altLang="en-US" sz="18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F3AC3-D984-A4FB-315B-682092CA1625}"/>
              </a:ext>
            </a:extLst>
          </p:cNvPr>
          <p:cNvSpPr txBox="1"/>
          <p:nvPr/>
        </p:nvSpPr>
        <p:spPr>
          <a:xfrm>
            <a:off x="2816334" y="3689097"/>
            <a:ext cx="21273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encontraron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transacciones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“Adjust bad debt” y no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Customer ID.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01246-5AF0-BF0F-3836-62BDCFCD4BD2}"/>
              </a:ext>
            </a:extLst>
          </p:cNvPr>
          <p:cNvSpPr txBox="1"/>
          <p:nvPr/>
        </p:nvSpPr>
        <p:spPr>
          <a:xfrm>
            <a:off x="888493" y="2541973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7C0BF-3F3F-CAF9-4F77-C79B3C4EC164}"/>
              </a:ext>
            </a:extLst>
          </p:cNvPr>
          <p:cNvSpPr txBox="1"/>
          <p:nvPr/>
        </p:nvSpPr>
        <p:spPr>
          <a:xfrm>
            <a:off x="6597078" y="2540936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3EC41-D2B2-96CB-0CF4-5E283B1199BB}"/>
              </a:ext>
            </a:extLst>
          </p:cNvPr>
          <p:cNvSpPr txBox="1"/>
          <p:nvPr/>
        </p:nvSpPr>
        <p:spPr>
          <a:xfrm>
            <a:off x="3748256" y="2520634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1926E-7617-C60E-64C5-295500BFBCEA}"/>
              </a:ext>
            </a:extLst>
          </p:cNvPr>
          <p:cNvSpPr txBox="1"/>
          <p:nvPr/>
        </p:nvSpPr>
        <p:spPr>
          <a:xfrm>
            <a:off x="9557552" y="2538883"/>
            <a:ext cx="55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2000" b="1" dirty="0">
                <a:solidFill>
                  <a:schemeClr val="bg1"/>
                </a:solidFill>
              </a:rPr>
              <a:t>!</a:t>
            </a:r>
            <a:endParaRPr lang="en-AR" sz="1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F19C4-7218-4958-641D-82A3DD0BB520}"/>
              </a:ext>
            </a:extLst>
          </p:cNvPr>
          <p:cNvSpPr txBox="1"/>
          <p:nvPr/>
        </p:nvSpPr>
        <p:spPr>
          <a:xfrm>
            <a:off x="168482" y="3831471"/>
            <a:ext cx="2127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dirty="0"/>
              <a:t>Casi 20% de los registros tienen NA en Customer ID. De estos el 70% pertenece a clientes dentro del Reino Unido.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F7BE5-BD78-CA6C-32BA-6169CDB06380}"/>
              </a:ext>
            </a:extLst>
          </p:cNvPr>
          <p:cNvSpPr txBox="1"/>
          <p:nvPr/>
        </p:nvSpPr>
        <p:spPr>
          <a:xfrm>
            <a:off x="8552326" y="3765297"/>
            <a:ext cx="19440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Además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price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igual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0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Muchos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Customer ID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D4BD7-5F44-12ED-1E1E-B01A5A11D57E}"/>
              </a:ext>
            </a:extLst>
          </p:cNvPr>
          <p:cNvSpPr txBox="1"/>
          <p:nvPr/>
        </p:nvSpPr>
        <p:spPr>
          <a:xfrm>
            <a:off x="8646617" y="5544480"/>
            <a:ext cx="184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SE MANTIENEN ESTAS ENTRADAS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74A84-5FDE-3966-8578-73B552D42662}"/>
              </a:ext>
            </a:extLst>
          </p:cNvPr>
          <p:cNvSpPr txBox="1"/>
          <p:nvPr/>
        </p:nvSpPr>
        <p:spPr>
          <a:xfrm>
            <a:off x="2955144" y="5422301"/>
            <a:ext cx="184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SE ELIMINAN ESTAS ENTRADAS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F5A07F-9BE3-246D-868E-F4EF624F8DB8}"/>
              </a:ext>
            </a:extLst>
          </p:cNvPr>
          <p:cNvSpPr txBox="1"/>
          <p:nvPr/>
        </p:nvSpPr>
        <p:spPr>
          <a:xfrm>
            <a:off x="327888" y="5313647"/>
            <a:ext cx="184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POR AHORA PERMANECEN SIN MODIFICACIÓN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64432-B82F-0B94-672E-E775EBAE75D2}"/>
              </a:ext>
            </a:extLst>
          </p:cNvPr>
          <p:cNvSpPr txBox="1"/>
          <p:nvPr/>
        </p:nvSpPr>
        <p:spPr>
          <a:xfrm>
            <a:off x="5771544" y="5383457"/>
            <a:ext cx="225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R" sz="1200" b="1" dirty="0">
                <a:solidFill>
                  <a:srgbClr val="0D5486"/>
                </a:solidFill>
              </a:rPr>
              <a:t>PASAR VALORES DE CANCELACIONES A POSITIVO. SE ELIMINA EL RESTO.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A9224E-C7DD-EBE8-D163-8989A45DB8B1}"/>
              </a:ext>
            </a:extLst>
          </p:cNvPr>
          <p:cNvSpPr txBox="1"/>
          <p:nvPr/>
        </p:nvSpPr>
        <p:spPr>
          <a:xfrm>
            <a:off x="789544" y="1170535"/>
            <a:ext cx="58075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Primer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Análisis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los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Datos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1295B0-D693-64DD-68C1-7FF6760B214F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6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4797C-4458-1C72-EC2E-0F2364CF0F85}"/>
              </a:ext>
            </a:extLst>
          </p:cNvPr>
          <p:cNvSpPr txBox="1"/>
          <p:nvPr/>
        </p:nvSpPr>
        <p:spPr>
          <a:xfrm>
            <a:off x="789544" y="1170535"/>
            <a:ext cx="3647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Más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cambios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CF50C-BDFB-A077-8732-2F9F3E3FE8BE}"/>
              </a:ext>
            </a:extLst>
          </p:cNvPr>
          <p:cNvSpPr/>
          <p:nvPr/>
        </p:nvSpPr>
        <p:spPr>
          <a:xfrm>
            <a:off x="803399" y="1870367"/>
            <a:ext cx="138710" cy="3714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6B7CD8-AB2D-A93A-F746-CA802C16E2CB}"/>
              </a:ext>
            </a:extLst>
          </p:cNvPr>
          <p:cNvSpPr/>
          <p:nvPr/>
        </p:nvSpPr>
        <p:spPr>
          <a:xfrm>
            <a:off x="692754" y="1870368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F5C489-F38D-DBBA-30F3-E97B3E508A90}"/>
              </a:ext>
            </a:extLst>
          </p:cNvPr>
          <p:cNvSpPr/>
          <p:nvPr/>
        </p:nvSpPr>
        <p:spPr>
          <a:xfrm>
            <a:off x="690182" y="3668010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1815BA-7BA3-60B6-8335-40C6AFEED34D}"/>
              </a:ext>
            </a:extLst>
          </p:cNvPr>
          <p:cNvSpPr/>
          <p:nvPr/>
        </p:nvSpPr>
        <p:spPr>
          <a:xfrm>
            <a:off x="690182" y="4446221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918FE9-55DF-D7EF-6DC4-D17441704F87}"/>
              </a:ext>
            </a:extLst>
          </p:cNvPr>
          <p:cNvSpPr/>
          <p:nvPr/>
        </p:nvSpPr>
        <p:spPr>
          <a:xfrm>
            <a:off x="697110" y="5224432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2BF2A-37AB-D789-FA20-0597381F34E3}"/>
              </a:ext>
            </a:extLst>
          </p:cNvPr>
          <p:cNvSpPr txBox="1"/>
          <p:nvPr/>
        </p:nvSpPr>
        <p:spPr>
          <a:xfrm>
            <a:off x="1149543" y="1882998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la variable Postage.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95E51-4C62-873B-8169-2A8827970ED9}"/>
              </a:ext>
            </a:extLst>
          </p:cNvPr>
          <p:cNvSpPr txBox="1"/>
          <p:nvPr/>
        </p:nvSpPr>
        <p:spPr>
          <a:xfrm>
            <a:off x="1149544" y="2773092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variable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DayOfWeek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40314-FFAD-2BEE-5040-1F3C2CDD6D7E}"/>
              </a:ext>
            </a:extLst>
          </p:cNvPr>
          <p:cNvSpPr txBox="1"/>
          <p:nvPr/>
        </p:nvSpPr>
        <p:spPr>
          <a:xfrm>
            <a:off x="1149544" y="3716384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la variable Amount (Quantity * Price).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A7008-6A4D-D820-16F8-F7F6A17201BE}"/>
              </a:ext>
            </a:extLst>
          </p:cNvPr>
          <p:cNvSpPr txBox="1"/>
          <p:nvPr/>
        </p:nvSpPr>
        <p:spPr>
          <a:xfrm>
            <a:off x="1149544" y="4433540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Elimino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las variables description y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StockCode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598A8C-0990-86CE-65E5-261CC5A7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14" y="2379909"/>
            <a:ext cx="8930820" cy="8014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78035D-8FC3-4807-01FA-14F4F38C2069}"/>
              </a:ext>
            </a:extLst>
          </p:cNvPr>
          <p:cNvSpPr txBox="1"/>
          <p:nvPr/>
        </p:nvSpPr>
        <p:spPr>
          <a:xfrm>
            <a:off x="1181114" y="5150696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la variable Items.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67396-CAFE-90D2-F861-9CD11A0B3000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2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061326" y="6031904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B6149-07FC-F57F-FF4F-91751BBD6B3B}"/>
              </a:ext>
            </a:extLst>
          </p:cNvPr>
          <p:cNvSpPr txBox="1"/>
          <p:nvPr/>
        </p:nvSpPr>
        <p:spPr>
          <a:xfrm>
            <a:off x="789544" y="1170535"/>
            <a:ext cx="759245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Agrupación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por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factura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y </a:t>
            </a:r>
            <a:r>
              <a:rPr lang="en-US" altLang="ko-KR" sz="2700" b="1" dirty="0" err="1">
                <a:solidFill>
                  <a:srgbClr val="0D5486"/>
                </a:solidFill>
                <a:cs typeface="Arial" pitchFamily="34" charset="0"/>
              </a:rPr>
              <a:t>cambios</a:t>
            </a:r>
            <a:r>
              <a:rPr lang="en-US" altLang="ko-KR" sz="2700" b="1" dirty="0">
                <a:solidFill>
                  <a:srgbClr val="0D5486"/>
                </a:solidFill>
                <a:cs typeface="Arial" pitchFamily="34" charset="0"/>
              </a:rPr>
              <a:t> finales</a:t>
            </a:r>
            <a:endParaRPr lang="ko-KR" altLang="en-US" sz="27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166B3-001F-5A53-D394-E40660AF8DAC}"/>
              </a:ext>
            </a:extLst>
          </p:cNvPr>
          <p:cNvSpPr txBox="1"/>
          <p:nvPr/>
        </p:nvSpPr>
        <p:spPr>
          <a:xfrm>
            <a:off x="8168068" y="260941"/>
            <a:ext cx="3647840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02. </a:t>
            </a:r>
            <a:r>
              <a:rPr lang="en-US" altLang="ko-KR" sz="2000" b="1" dirty="0" err="1">
                <a:solidFill>
                  <a:srgbClr val="0D5486"/>
                </a:solidFill>
                <a:cs typeface="Arial" pitchFamily="34" charset="0"/>
              </a:rPr>
              <a:t>Manejo</a:t>
            </a:r>
            <a:r>
              <a:rPr lang="en-US" altLang="ko-KR" sz="2000" b="1" dirty="0">
                <a:solidFill>
                  <a:srgbClr val="0D5486"/>
                </a:solidFill>
                <a:cs typeface="Arial" pitchFamily="34" charset="0"/>
              </a:rPr>
              <a:t> Variables y EDA</a:t>
            </a:r>
            <a:endParaRPr lang="ko-KR" altLang="en-US" sz="2000" b="1" dirty="0">
              <a:solidFill>
                <a:srgbClr val="0D5486"/>
              </a:solidFill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D0157A-C0AB-3C15-DCCF-E23AE8B51C2D}"/>
              </a:ext>
            </a:extLst>
          </p:cNvPr>
          <p:cNvSpPr/>
          <p:nvPr/>
        </p:nvSpPr>
        <p:spPr>
          <a:xfrm>
            <a:off x="803399" y="1870368"/>
            <a:ext cx="147577" cy="12720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31E55E-6709-92D9-815C-9133DBDE369B}"/>
              </a:ext>
            </a:extLst>
          </p:cNvPr>
          <p:cNvSpPr/>
          <p:nvPr/>
        </p:nvSpPr>
        <p:spPr>
          <a:xfrm>
            <a:off x="692754" y="1870368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D9B72A-6CF6-A8C2-5A2E-85E07A5697D5}"/>
              </a:ext>
            </a:extLst>
          </p:cNvPr>
          <p:cNvSpPr/>
          <p:nvPr/>
        </p:nvSpPr>
        <p:spPr>
          <a:xfrm>
            <a:off x="718622" y="2798211"/>
            <a:ext cx="360000" cy="360000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86B5B-3D0C-03BA-78AB-688BEE8BAAC7}"/>
              </a:ext>
            </a:extLst>
          </p:cNvPr>
          <p:cNvSpPr txBox="1"/>
          <p:nvPr/>
        </p:nvSpPr>
        <p:spPr>
          <a:xfrm>
            <a:off x="1149544" y="1870368"/>
            <a:ext cx="83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Agrupación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sumando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las variables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cuantitativas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tomando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promedio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de Price.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A29FF-E07A-76E0-9EE8-BC6CC6B2F980}"/>
              </a:ext>
            </a:extLst>
          </p:cNvPr>
          <p:cNvSpPr txBox="1"/>
          <p:nvPr/>
        </p:nvSpPr>
        <p:spPr>
          <a:xfrm>
            <a:off x="1149544" y="2773092"/>
            <a:ext cx="668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Creo variable Total (</a:t>
            </a:r>
            <a:r>
              <a:rPr lang="en-US" altLang="ko-KR" sz="18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Amount+Postage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79438F-34B9-E805-371B-E8F47355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0" y="5753290"/>
            <a:ext cx="9316878" cy="507831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FA10C7D-2DD2-FEB0-C53E-84E7F3B7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31" y="3337720"/>
            <a:ext cx="5946073" cy="1366611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A14F2B3-5E41-9852-C575-332125390C96}"/>
              </a:ext>
            </a:extLst>
          </p:cNvPr>
          <p:cNvSpPr/>
          <p:nvPr/>
        </p:nvSpPr>
        <p:spPr>
          <a:xfrm>
            <a:off x="4748058" y="4899626"/>
            <a:ext cx="324572" cy="658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3411711"/>
      </p:ext>
    </p:extLst>
  </p:cSld>
  <p:clrMapOvr>
    <a:masterClrMapping/>
  </p:clrMapOvr>
</p:sld>
</file>

<file path=ppt/theme/theme1.xml><?xml version="1.0" encoding="utf-8"?>
<a:theme xmlns:a="http://schemas.openxmlformats.org/drawingml/2006/main" name="ITBA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</TotalTime>
  <Words>1966</Words>
  <Application>Microsoft Macintosh PowerPoint</Application>
  <PresentationFormat>Widescreen</PresentationFormat>
  <Paragraphs>327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ITBA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Florencia Burzaco</cp:lastModifiedBy>
  <cp:revision>22</cp:revision>
  <dcterms:modified xsi:type="dcterms:W3CDTF">2022-07-11T22:18:59Z</dcterms:modified>
</cp:coreProperties>
</file>